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89" r:id="rId1"/>
    <p:sldMasterId id="2147484502" r:id="rId2"/>
  </p:sldMasterIdLst>
  <p:notesMasterIdLst>
    <p:notesMasterId r:id="rId94"/>
  </p:notesMasterIdLst>
  <p:sldIdLst>
    <p:sldId id="256" r:id="rId3"/>
    <p:sldId id="366" r:id="rId4"/>
    <p:sldId id="428" r:id="rId5"/>
    <p:sldId id="364" r:id="rId6"/>
    <p:sldId id="388" r:id="rId7"/>
    <p:sldId id="260" r:id="rId8"/>
    <p:sldId id="430" r:id="rId9"/>
    <p:sldId id="429" r:id="rId10"/>
    <p:sldId id="341" r:id="rId11"/>
    <p:sldId id="343" r:id="rId12"/>
    <p:sldId id="304" r:id="rId13"/>
    <p:sldId id="427" r:id="rId14"/>
    <p:sldId id="336" r:id="rId15"/>
    <p:sldId id="449" r:id="rId16"/>
    <p:sldId id="331" r:id="rId17"/>
    <p:sldId id="435" r:id="rId18"/>
    <p:sldId id="440" r:id="rId19"/>
    <p:sldId id="437" r:id="rId20"/>
    <p:sldId id="438" r:id="rId21"/>
    <p:sldId id="439" r:id="rId22"/>
    <p:sldId id="450" r:id="rId23"/>
    <p:sldId id="334" r:id="rId24"/>
    <p:sldId id="451" r:id="rId25"/>
    <p:sldId id="436" r:id="rId26"/>
    <p:sldId id="441" r:id="rId27"/>
    <p:sldId id="338" r:id="rId28"/>
    <p:sldId id="443" r:id="rId29"/>
    <p:sldId id="446" r:id="rId30"/>
    <p:sldId id="263" r:id="rId31"/>
    <p:sldId id="361" r:id="rId32"/>
    <p:sldId id="447" r:id="rId33"/>
    <p:sldId id="448" r:id="rId34"/>
    <p:sldId id="445" r:id="rId35"/>
    <p:sldId id="442" r:id="rId36"/>
    <p:sldId id="380" r:id="rId37"/>
    <p:sldId id="379" r:id="rId38"/>
    <p:sldId id="378" r:id="rId39"/>
    <p:sldId id="358" r:id="rId40"/>
    <p:sldId id="410" r:id="rId41"/>
    <p:sldId id="413" r:id="rId42"/>
    <p:sldId id="418" r:id="rId43"/>
    <p:sldId id="417" r:id="rId44"/>
    <p:sldId id="411" r:id="rId45"/>
    <p:sldId id="414" r:id="rId46"/>
    <p:sldId id="419" r:id="rId47"/>
    <p:sldId id="420" r:id="rId48"/>
    <p:sldId id="360" r:id="rId49"/>
    <p:sldId id="416" r:id="rId50"/>
    <p:sldId id="412" r:id="rId51"/>
    <p:sldId id="421" r:id="rId52"/>
    <p:sldId id="422" r:id="rId53"/>
    <p:sldId id="423" r:id="rId54"/>
    <p:sldId id="424" r:id="rId55"/>
    <p:sldId id="425" r:id="rId56"/>
    <p:sldId id="278" r:id="rId57"/>
    <p:sldId id="372" r:id="rId58"/>
    <p:sldId id="318" r:id="rId59"/>
    <p:sldId id="407" r:id="rId60"/>
    <p:sldId id="383" r:id="rId61"/>
    <p:sldId id="385" r:id="rId62"/>
    <p:sldId id="386" r:id="rId63"/>
    <p:sldId id="351" r:id="rId64"/>
    <p:sldId id="377" r:id="rId65"/>
    <p:sldId id="356" r:id="rId66"/>
    <p:sldId id="392" r:id="rId67"/>
    <p:sldId id="373" r:id="rId68"/>
    <p:sldId id="389" r:id="rId69"/>
    <p:sldId id="374" r:id="rId70"/>
    <p:sldId id="390" r:id="rId71"/>
    <p:sldId id="375" r:id="rId72"/>
    <p:sldId id="391" r:id="rId73"/>
    <p:sldId id="397" r:id="rId74"/>
    <p:sldId id="396" r:id="rId75"/>
    <p:sldId id="381" r:id="rId76"/>
    <p:sldId id="382" r:id="rId77"/>
    <p:sldId id="426" r:id="rId78"/>
    <p:sldId id="399" r:id="rId79"/>
    <p:sldId id="387" r:id="rId80"/>
    <p:sldId id="400" r:id="rId81"/>
    <p:sldId id="401" r:id="rId82"/>
    <p:sldId id="402" r:id="rId83"/>
    <p:sldId id="403" r:id="rId84"/>
    <p:sldId id="404" r:id="rId85"/>
    <p:sldId id="432" r:id="rId86"/>
    <p:sldId id="406" r:id="rId87"/>
    <p:sldId id="394" r:id="rId88"/>
    <p:sldId id="393" r:id="rId89"/>
    <p:sldId id="398" r:id="rId90"/>
    <p:sldId id="431" r:id="rId91"/>
    <p:sldId id="433" r:id="rId92"/>
    <p:sldId id="266" r:id="rId9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2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14.wmf"/><Relationship Id="rId7" Type="http://schemas.openxmlformats.org/officeDocument/2006/relationships/image" Target="../media/image32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4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6.wmf"/><Relationship Id="rId1" Type="http://schemas.openxmlformats.org/officeDocument/2006/relationships/image" Target="../media/image5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3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3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2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2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21.wmf"/><Relationship Id="rId4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E9C3-A5F5-4930-9937-F3C8ABCF87AC}" type="datetimeFigureOut">
              <a:rPr lang="pt-BR" smtClean="0"/>
              <a:t>22/03/2017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208A9-4661-4409-AB56-959D1CE401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6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85720" y="142852"/>
            <a:ext cx="857256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500" y="2928936"/>
            <a:ext cx="8001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5000636"/>
            <a:ext cx="840108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D6FF-8B09-451A-A899-FCF92CFA9760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C74E3-67B0-409E-B1C3-6217A2471959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DE91-7627-43E2-AC86-377FB994C370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D8A1-A15F-4DA5-B83A-F8C6D2561667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A2F-F58B-417C-A210-B593F5F2642D}" type="datetime1">
              <a:rPr lang="pt-BR" smtClean="0"/>
              <a:t>22/03/2017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A79D-114A-4F36-A6B3-16CD198EBB6E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4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7813-9F41-4C64-9F12-D7C932E11C46}" type="datetime1">
              <a:rPr lang="pt-BR" smtClean="0"/>
              <a:t>22/03/2017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2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410CC33-4EAB-4355-BF30-45664F8E2290}" type="datetime1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575654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AB3C-A855-459F-949D-47BCBD03A020}" type="datetime1">
              <a:rPr lang="pt-BR" smtClean="0"/>
              <a:t>22/03/2017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BB37-882F-429D-9074-AF54AF6B569F}" type="datetime1">
              <a:rPr lang="pt-BR" smtClean="0"/>
              <a:t>22/03/2017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2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D9ED-F4B6-4304-BC1F-66DA273B999C}" type="datetime1">
              <a:rPr lang="pt-BR" smtClean="0"/>
              <a:t>22/03/2017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457200" y="274638"/>
            <a:ext cx="8229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0114-E694-4536-AFC1-E205947CAF74}" type="datetime1">
              <a:rPr lang="pt-BR" smtClean="0"/>
              <a:t>22/03/2017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542106" y="731046"/>
            <a:ext cx="9144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274638"/>
            <a:ext cx="514297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2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D3D3-14EB-4EA7-8870-789FCA8437EB}" type="datetime1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40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82C3E11-5F1B-4DC8-BD95-5309870839DD}" type="datetime1">
              <a:rPr lang="pt-BR" smtClean="0"/>
              <a:t>22/03/2017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3D00-09E8-437A-A1B1-13DFFD401916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8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3"/>
            <a:ext cx="457200" cy="441325"/>
          </a:xfrm>
        </p:spPr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1E43-4D21-4102-86A6-DF9760CB023A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3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0418-1ECF-4E13-9246-BF347C5526FC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384464" y="1524000"/>
            <a:ext cx="27432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728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3238500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3582194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6099464" y="1524000"/>
            <a:ext cx="2667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6443158" y="1980406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055964" y="1533532"/>
            <a:ext cx="2071702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1</a:t>
            </a:r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3925890" y="1524000"/>
            <a:ext cx="2003434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2</a:t>
            </a:r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6786852" y="1524000"/>
            <a:ext cx="1999990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Titulo 3</a:t>
            </a:r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384464" y="2428868"/>
            <a:ext cx="27432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3238501" y="2428868"/>
            <a:ext cx="2690822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6092578" y="2438400"/>
            <a:ext cx="2694266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4466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3254392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6092578" y="1524000"/>
            <a:ext cx="671498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1813" y="2143116"/>
            <a:ext cx="4040188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0E11-CAA0-47AF-8B44-6AD908B388B2}" type="datetime1">
              <a:rPr lang="pt-BR" smtClean="0"/>
              <a:t>22/03/2017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5"/>
          <p:cNvSpPr/>
          <p:nvPr/>
        </p:nvSpPr>
        <p:spPr>
          <a:xfrm>
            <a:off x="531813" y="1417639"/>
            <a:ext cx="4040188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57176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729432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3128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4645027" y="1417639"/>
            <a:ext cx="4041775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72000" y="1357298"/>
            <a:ext cx="68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4872836" y="1799424"/>
            <a:ext cx="685800" cy="1588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5214943" y="1428740"/>
            <a:ext cx="3424262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DCD0-052B-402C-A2BA-2AA6FBA98418}" type="datetime1">
              <a:rPr lang="pt-BR" smtClean="0"/>
              <a:t>22/03/2017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A3EC-E794-4E05-87B4-6544096D392F}" type="datetime1">
              <a:rPr lang="pt-BR" smtClean="0"/>
              <a:t>22/03/2017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B299-D42F-4A4D-B8B5-988133843FF5}" type="datetime1">
              <a:rPr lang="pt-BR" smtClean="0"/>
              <a:t>22/03/2017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C0AD-F9B8-4229-AA67-9D4CD2611E70}" type="datetime1">
              <a:rPr lang="pt-BR" smtClean="0"/>
              <a:t>22/03/2017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3D4C-A18D-4A81-A6C2-68F4F01F4468}" type="datetime1">
              <a:rPr lang="pt-BR" smtClean="0"/>
              <a:t>22/03/2017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2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7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7A10256-707E-45CB-9A71-994B4B6A84E0}" type="datetime1">
              <a:rPr lang="pt-BR" smtClean="0"/>
              <a:t>22/03/2017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6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FE3269A-19E7-4D60-8071-D0C1E4393C74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9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9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0.png"/><Relationship Id="rId9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1.wmf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4.wmf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11" Type="http://schemas.openxmlformats.org/officeDocument/2006/relationships/image" Target="../media/image13.wmf"/><Relationship Id="rId5" Type="http://schemas.openxmlformats.org/officeDocument/2006/relationships/image" Target="../media/image21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2.wmf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4.wmf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png"/><Relationship Id="rId11" Type="http://schemas.openxmlformats.org/officeDocument/2006/relationships/image" Target="../media/image13.wmf"/><Relationship Id="rId5" Type="http://schemas.openxmlformats.org/officeDocument/2006/relationships/image" Target="../media/image21.w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2.wmf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40.png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4.wmf"/><Relationship Id="rId5" Type="http://schemas.openxmlformats.org/officeDocument/2006/relationships/image" Target="../media/image11.png"/><Relationship Id="rId15" Type="http://schemas.openxmlformats.org/officeDocument/2006/relationships/image" Target="../media/image260.png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0.png"/><Relationship Id="rId9" Type="http://schemas.openxmlformats.org/officeDocument/2006/relationships/image" Target="../media/image13.wmf"/><Relationship Id="rId1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7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28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2.wmf"/><Relationship Id="rId10" Type="http://schemas.openxmlformats.org/officeDocument/2006/relationships/image" Target="../media/image280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32.wmf"/><Relationship Id="rId3" Type="http://schemas.openxmlformats.org/officeDocument/2006/relationships/image" Target="../media/image9.png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image" Target="../media/image35.png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37.bin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.w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1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5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39.jpe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3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5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4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4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5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5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5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5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6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6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9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6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71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Cookbook%20-%20Triaxial.ipynb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92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92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92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9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9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9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0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02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03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0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06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21.bin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206" y="1356740"/>
            <a:ext cx="8587946" cy="409789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Geofísica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4206" y="2869565"/>
            <a:ext cx="8587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de Mestrado</a:t>
            </a:r>
          </a:p>
          <a:p>
            <a:pPr algn="ctr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Magnética 3D de Fontes Elipsoidais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39964" y="5448815"/>
            <a:ext cx="42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Diego Takahashi Tomazella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 Vanderlei C. de Oliveira Jr.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67728" y="634082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2017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06" y="385187"/>
            <a:ext cx="1771257" cy="909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2" descr="Logo_nov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518322"/>
            <a:ext cx="2168806" cy="64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Inclui-se o processo de desmagnetização e de anisotropia de susceptibilidade do corpo.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9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68" y="5057980"/>
                <a:ext cx="79271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17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" y="2000251"/>
            <a:ext cx="3991103" cy="29513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V="1">
            <a:off x="2571750" y="2409615"/>
            <a:ext cx="2527833" cy="1228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71750" y="3766458"/>
            <a:ext cx="2527834" cy="15770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83" y="2409614"/>
            <a:ext cx="3201455" cy="29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ector de seta reta 6"/>
          <p:cNvCxnSpPr/>
          <p:nvPr/>
        </p:nvCxnSpPr>
        <p:spPr>
          <a:xfrm>
            <a:off x="5861959" y="3766458"/>
            <a:ext cx="0" cy="11769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861959" y="3766458"/>
            <a:ext cx="17634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5861959" y="2873829"/>
            <a:ext cx="1118505" cy="8926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4933750" y="5485813"/>
            <a:ext cx="36199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355771" y="2661557"/>
            <a:ext cx="400050" cy="3625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8" y="2504497"/>
                <a:ext cx="4902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36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4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809539" y="3945845"/>
            <a:ext cx="2027926" cy="177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61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16552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0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05297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0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3332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10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Triaxial</a:t>
            </a:r>
          </a:p>
        </p:txBody>
      </p: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1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Prolato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3925023" y="4127289"/>
            <a:ext cx="1989904" cy="1301715"/>
            <a:chOff x="4003860" y="4561574"/>
            <a:chExt cx="3133736" cy="1761978"/>
          </a:xfrm>
        </p:grpSpPr>
        <p:grpSp>
          <p:nvGrpSpPr>
            <p:cNvPr id="27" name="Grupo 26"/>
            <p:cNvGrpSpPr/>
            <p:nvPr/>
          </p:nvGrpSpPr>
          <p:grpSpPr>
            <a:xfrm>
              <a:off x="4003860" y="4561574"/>
              <a:ext cx="3133736" cy="1761978"/>
              <a:chOff x="4003860" y="4561574"/>
              <a:chExt cx="3133736" cy="1761978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003860" y="4561574"/>
                <a:ext cx="3133736" cy="1761978"/>
                <a:chOff x="1090873" y="4635228"/>
                <a:chExt cx="3133736" cy="1761978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090873" y="4696838"/>
                  <a:ext cx="3133736" cy="170036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1978899" y="4635228"/>
                  <a:ext cx="1576122" cy="170946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00810" y="4830773"/>
                  <a:ext cx="1394051" cy="7424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492955" y="5489960"/>
                  <a:ext cx="935201" cy="5671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/>
                <p:nvPr/>
              </p:nvCxnSpPr>
              <p:spPr>
                <a:xfrm flipV="1">
                  <a:off x="2591589" y="4643773"/>
                  <a:ext cx="0" cy="1070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24775" y="5499574"/>
                <a:ext cx="1289022" cy="674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503456" y="5416032"/>
                <a:ext cx="0" cy="778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 flipV="1">
                <a:off x="4865983" y="5052885"/>
                <a:ext cx="634957" cy="424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845412"/>
                </p:ext>
              </p:extLst>
            </p:nvPr>
          </p:nvGraphicFramePr>
          <p:xfrm>
            <a:off x="6545941" y="4733023"/>
            <a:ext cx="378283" cy="55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27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5941" y="4733023"/>
                          <a:ext cx="378283" cy="5517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7398140"/>
                </p:ext>
              </p:extLst>
            </p:nvPr>
          </p:nvGraphicFramePr>
          <p:xfrm>
            <a:off x="5693114" y="5614816"/>
            <a:ext cx="339442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2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3114" y="5614816"/>
                          <a:ext cx="339442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57950"/>
              </p:ext>
            </p:extLst>
          </p:nvPr>
        </p:nvGraphicFramePr>
        <p:xfrm>
          <a:off x="4691327" y="4229016"/>
          <a:ext cx="286193" cy="45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9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1327" y="4229016"/>
                        <a:ext cx="286193" cy="452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27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5576207" y="5733449"/>
            <a:ext cx="10858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Oblato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4025989" y="4065598"/>
            <a:ext cx="1762486" cy="1616369"/>
            <a:chOff x="4167114" y="4354100"/>
            <a:chExt cx="3033031" cy="2714097"/>
          </a:xfrm>
        </p:grpSpPr>
        <p:grpSp>
          <p:nvGrpSpPr>
            <p:cNvPr id="27" name="Grupo 26"/>
            <p:cNvGrpSpPr/>
            <p:nvPr/>
          </p:nvGrpSpPr>
          <p:grpSpPr>
            <a:xfrm>
              <a:off x="4167114" y="4354100"/>
              <a:ext cx="3033031" cy="2714097"/>
              <a:chOff x="4167114" y="4354100"/>
              <a:chExt cx="3033031" cy="2714097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4167114" y="4354100"/>
                <a:ext cx="3033031" cy="2714097"/>
                <a:chOff x="1254127" y="4427754"/>
                <a:chExt cx="3033031" cy="2714097"/>
              </a:xfrm>
            </p:grpSpPr>
            <p:sp>
              <p:nvSpPr>
                <p:cNvPr id="34" name="Elipse 33"/>
                <p:cNvSpPr/>
                <p:nvPr/>
              </p:nvSpPr>
              <p:spPr>
                <a:xfrm rot="20044804">
                  <a:off x="1254127" y="4427754"/>
                  <a:ext cx="3033031" cy="270809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 rot="20196374">
                  <a:off x="2094645" y="4430210"/>
                  <a:ext cx="1287692" cy="271164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de seta reta 35"/>
                <p:cNvCxnSpPr/>
                <p:nvPr/>
              </p:nvCxnSpPr>
              <p:spPr>
                <a:xfrm flipV="1">
                  <a:off x="2679791" y="5124251"/>
                  <a:ext cx="1454814" cy="59114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>
                  <a:off x="2623796" y="5449901"/>
                  <a:ext cx="755313" cy="15634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/>
                <p:cNvCxnSpPr>
                  <a:endCxn id="35" idx="7"/>
                </p:cNvCxnSpPr>
                <p:nvPr/>
              </p:nvCxnSpPr>
              <p:spPr>
                <a:xfrm flipV="1">
                  <a:off x="2744227" y="4732190"/>
                  <a:ext cx="16519" cy="100362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de seta reta 30"/>
              <p:cNvCxnSpPr/>
              <p:nvPr/>
            </p:nvCxnSpPr>
            <p:spPr>
              <a:xfrm flipH="1">
                <a:off x="4257975" y="5604128"/>
                <a:ext cx="1425654" cy="6439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5654512" y="5658234"/>
                <a:ext cx="0" cy="11227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>
                <a:endCxn id="35" idx="0"/>
              </p:cNvCxnSpPr>
              <p:nvPr/>
            </p:nvCxnSpPr>
            <p:spPr>
              <a:xfrm flipH="1" flipV="1">
                <a:off x="5092031" y="4468007"/>
                <a:ext cx="593161" cy="12071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744387"/>
                </p:ext>
              </p:extLst>
            </p:nvPr>
          </p:nvGraphicFramePr>
          <p:xfrm>
            <a:off x="5653174" y="4799704"/>
            <a:ext cx="376415" cy="551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48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53174" y="4799704"/>
                          <a:ext cx="376415" cy="551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to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228492"/>
                </p:ext>
              </p:extLst>
            </p:nvPr>
          </p:nvGraphicFramePr>
          <p:xfrm>
            <a:off x="6502026" y="5193246"/>
            <a:ext cx="340477" cy="538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49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02026" y="5193246"/>
                          <a:ext cx="340477" cy="5387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9168"/>
              </p:ext>
            </p:extLst>
          </p:nvPr>
        </p:nvGraphicFramePr>
        <p:xfrm>
          <a:off x="5087198" y="4977013"/>
          <a:ext cx="198099" cy="3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0" name="Equação" r:id="rId10" imgW="152280" imgH="241200" progId="Equation.3">
                  <p:embed/>
                </p:oleObj>
              </mc:Choice>
              <mc:Fallback>
                <p:oleObj name="Equação" r:id="rId10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7198" y="4977013"/>
                        <a:ext cx="198099" cy="3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28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89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72030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82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586415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8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02767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84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76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22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14" name="Objeto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23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15" name="Objeto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24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16" name="Objeto 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de seta reta 25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to 26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5" name="Equação" r:id="rId12" imgW="203040" imgH="164880" progId="Equation.3">
                  <p:embed/>
                </p:oleObj>
              </mc:Choice>
              <mc:Fallback>
                <p:oleObj name="Equação" r:id="rId12" imgW="203040" imgH="164880" progId="Equation.3">
                  <p:embed/>
                  <p:pic>
                    <p:nvPicPr>
                      <p:cNvPr id="27" name="Objeto 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6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04275"/>
              </p:ext>
            </p:extLst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7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0330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48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4601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49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455215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50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45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de seta reta 9"/>
          <p:cNvCxnSpPr/>
          <p:nvPr/>
        </p:nvCxnSpPr>
        <p:spPr>
          <a:xfrm flipV="1">
            <a:off x="5788555" y="4649423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6007100" y="5002213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0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11" name="Objeto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00" y="5002213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de seta reta 12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0" name="Grupo 19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21" name="Grupo 2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9" name="Elipse 2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1" name="Conector de seta reta 30"/>
                <p:cNvCxnSpPr>
                  <a:endCxn id="2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de seta reta 3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de seta reta 3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ector de seta reta 2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2" name="Objeto 21"/>
            <p:cNvGraphicFramePr>
              <a:graphicFrameLocks noChangeAspect="1"/>
            </p:cNvGraphicFramePr>
            <p:nvPr>
              <p:extLst/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51" name="Equação" r:id="rId8" imgW="164880" imgH="241200" progId="Equation.3">
                    <p:embed/>
                  </p:oleObj>
                </mc:Choice>
                <mc:Fallback>
                  <p:oleObj name="Equação" r:id="rId8" imgW="164880" imgH="241200" progId="Equation.3">
                    <p:embed/>
                    <p:pic>
                      <p:nvPicPr>
                        <p:cNvPr id="22" name="Objeto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to 22"/>
            <p:cNvGraphicFramePr>
              <a:graphicFrameLocks noChangeAspect="1"/>
            </p:cNvGraphicFramePr>
            <p:nvPr>
              <p:extLst/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5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23" name="Objeto 2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to 23"/>
            <p:cNvGraphicFramePr>
              <a:graphicFrameLocks noChangeAspect="1"/>
            </p:cNvGraphicFramePr>
            <p:nvPr>
              <p:extLst/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53" name="Equação" r:id="rId12" imgW="152280" imgH="241200" progId="Equation.3">
                    <p:embed/>
                  </p:oleObj>
                </mc:Choice>
                <mc:Fallback>
                  <p:oleObj name="Equação" r:id="rId12" imgW="152280" imgH="241200" progId="Equation.3">
                    <p:embed/>
                    <p:pic>
                      <p:nvPicPr>
                        <p:cNvPr id="24" name="Objeto 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lipse 2"/>
          <p:cNvSpPr/>
          <p:nvPr/>
        </p:nvSpPr>
        <p:spPr>
          <a:xfrm>
            <a:off x="3794877" y="374726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118721" y="36547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4222137" y="343159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418073" y="378265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570473" y="355950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4831721" y="3755443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4570473" y="328193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848049" y="308599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4897033" y="341255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231757" y="325743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166445" y="2824747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5212713" y="357311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536557" y="3676535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5531109" y="29853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683509" y="3341811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5974697" y="3592179"/>
            <a:ext cx="81643" cy="57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19" y="2974732"/>
                <a:ext cx="782009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/>
              <p:cNvSpPr txBox="1"/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1" name="CaixaDe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00" y="2475456"/>
                <a:ext cx="54502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ixaDeTexto 51"/>
              <p:cNvSpPr txBox="1"/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" y="1829046"/>
                <a:ext cx="1697516" cy="1369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1" y="4019941"/>
                <a:ext cx="1871731" cy="9447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80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3208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00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4384114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01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8988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0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2616804"/>
                <a:ext cx="1322614" cy="11574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15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75" y="1823913"/>
            <a:ext cx="4899286" cy="44833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3408948" y="3878083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3408947" y="2557070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3408947" y="3886245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563739" y="2162236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95" y="2005176"/>
                <a:ext cx="6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3956496" y="4065598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3733269" y="4081257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636587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0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4996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1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433049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2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Conector reto 25"/>
          <p:cNvCxnSpPr/>
          <p:nvPr/>
        </p:nvCxnSpPr>
        <p:spPr>
          <a:xfrm>
            <a:off x="3408948" y="3886245"/>
            <a:ext cx="746673" cy="105726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98" y="4470833"/>
                <a:ext cx="35484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/>
              <p:cNvSpPr txBox="1"/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𝑟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795791"/>
                <a:ext cx="1322614" cy="11574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/>
          <p:cNvCxnSpPr/>
          <p:nvPr/>
        </p:nvCxnSpPr>
        <p:spPr>
          <a:xfrm>
            <a:off x="3408947" y="3886245"/>
            <a:ext cx="1352696" cy="10625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40" y="4410002"/>
                <a:ext cx="41126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3979459"/>
                <a:ext cx="1632857" cy="123303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05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398647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8394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66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29940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67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134311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68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2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pt-BR" sz="3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2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pt-BR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35" y="3916029"/>
                <a:ext cx="41969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2894587" y="1751027"/>
            <a:ext cx="2851159" cy="1865654"/>
            <a:chOff x="4000389" y="4347061"/>
            <a:chExt cx="3033031" cy="1989054"/>
          </a:xfrm>
        </p:grpSpPr>
        <p:grpSp>
          <p:nvGrpSpPr>
            <p:cNvPr id="25" name="Grupo 24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33" name="Elipse 32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Conector de seta reta 34"/>
                <p:cNvCxnSpPr>
                  <a:endCxn id="33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de seta reta 29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to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1265326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35" name="Equação" r:id="rId4" imgW="164880" imgH="241200" progId="Equation.3">
                    <p:embed/>
                  </p:oleObj>
                </mc:Choice>
                <mc:Fallback>
                  <p:oleObj name="Equação" r:id="rId4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to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775050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36" name="Equação" r:id="rId6" imgW="152280" imgH="241200" progId="Equation.3">
                    <p:embed/>
                  </p:oleObj>
                </mc:Choice>
                <mc:Fallback>
                  <p:oleObj name="Equação" r:id="rId6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to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46013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37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𝐴</m:t>
                      </m:r>
                      <m:r>
                        <a:rPr lang="pt-BR" sz="2800" b="0" i="1" smtClean="0">
                          <a:latin typeface="Cambria Math"/>
                        </a:rPr>
                        <m:t>=</m:t>
                      </m:r>
                      <m:r>
                        <a:rPr lang="pt-BR" sz="2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pt-BR" sz="2800" b="0" i="1" smtClean="0"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39" y="4682381"/>
                <a:ext cx="4579267" cy="1287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3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grpSp>
        <p:nvGrpSpPr>
          <p:cNvPr id="67" name="Agrupar 66"/>
          <p:cNvGrpSpPr/>
          <p:nvPr/>
        </p:nvGrpSpPr>
        <p:grpSpPr>
          <a:xfrm>
            <a:off x="695731" y="1518532"/>
            <a:ext cx="4158979" cy="4483369"/>
            <a:chOff x="695731" y="1518532"/>
            <a:chExt cx="4158979" cy="448336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0"/>
            <a:stretch/>
          </p:blipFill>
          <p:spPr>
            <a:xfrm>
              <a:off x="695731" y="1518532"/>
              <a:ext cx="4158979" cy="44833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5" name="Conector de seta reta 4"/>
            <p:cNvCxnSpPr/>
            <p:nvPr/>
          </p:nvCxnSpPr>
          <p:spPr>
            <a:xfrm>
              <a:off x="1131798" y="3572702"/>
              <a:ext cx="0" cy="18467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/>
            <p:nvPr/>
          </p:nvCxnSpPr>
          <p:spPr>
            <a:xfrm flipV="1">
              <a:off x="1131797" y="2251689"/>
              <a:ext cx="1673678" cy="13291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>
              <a:off x="1131797" y="3580864"/>
              <a:ext cx="27053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73" t="52239" r="30863" b="18351"/>
            <a:stretch/>
          </p:blipFill>
          <p:spPr>
            <a:xfrm>
              <a:off x="1679346" y="3760217"/>
              <a:ext cx="1717683" cy="1506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1" name="Grupo 10"/>
            <p:cNvGrpSpPr/>
            <p:nvPr/>
          </p:nvGrpSpPr>
          <p:grpSpPr>
            <a:xfrm>
              <a:off x="1456119" y="3775876"/>
              <a:ext cx="2164136" cy="1533258"/>
              <a:chOff x="4000389" y="4347061"/>
              <a:chExt cx="3033031" cy="1989054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4000389" y="4347061"/>
                <a:ext cx="3033031" cy="1989054"/>
                <a:chOff x="4000389" y="4347061"/>
                <a:chExt cx="3033031" cy="1989054"/>
              </a:xfrm>
            </p:grpSpPr>
            <p:grpSp>
              <p:nvGrpSpPr>
                <p:cNvPr id="17" name="Grupo 16"/>
                <p:cNvGrpSpPr/>
                <p:nvPr/>
              </p:nvGrpSpPr>
              <p:grpSpPr>
                <a:xfrm>
                  <a:off x="4000389" y="4347061"/>
                  <a:ext cx="3033031" cy="1989054"/>
                  <a:chOff x="1087402" y="4420715"/>
                  <a:chExt cx="3033031" cy="1989054"/>
                </a:xfrm>
              </p:grpSpPr>
              <p:sp>
                <p:nvSpPr>
                  <p:cNvPr id="21" name="Elipse 20"/>
                  <p:cNvSpPr/>
                  <p:nvPr/>
                </p:nvSpPr>
                <p:spPr>
                  <a:xfrm rot="20044804">
                    <a:off x="1087402" y="4466207"/>
                    <a:ext cx="3033031" cy="194356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sp>
                <p:nvSpPr>
                  <p:cNvPr id="22" name="Elipse 21"/>
                  <p:cNvSpPr/>
                  <p:nvPr/>
                </p:nvSpPr>
                <p:spPr>
                  <a:xfrm rot="20196374">
                    <a:off x="1934585" y="4420715"/>
                    <a:ext cx="1576122" cy="19331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cxnSp>
                <p:nvCxnSpPr>
                  <p:cNvPr id="23" name="Conector de seta reta 22"/>
                  <p:cNvCxnSpPr>
                    <a:endCxn id="21" idx="6"/>
                  </p:cNvCxnSpPr>
                  <p:nvPr/>
                </p:nvCxnSpPr>
                <p:spPr>
                  <a:xfrm flipV="1">
                    <a:off x="2512864" y="4775097"/>
                    <a:ext cx="1455016" cy="76536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de seta reta 23"/>
                  <p:cNvCxnSpPr/>
                  <p:nvPr/>
                </p:nvCxnSpPr>
                <p:spPr>
                  <a:xfrm>
                    <a:off x="2512864" y="5540464"/>
                    <a:ext cx="876722" cy="50561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de seta reta 24"/>
                  <p:cNvCxnSpPr/>
                  <p:nvPr/>
                </p:nvCxnSpPr>
                <p:spPr>
                  <a:xfrm flipV="1">
                    <a:off x="2512864" y="4430110"/>
                    <a:ext cx="0" cy="11160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de seta reta 17"/>
                <p:cNvCxnSpPr/>
                <p:nvPr/>
              </p:nvCxnSpPr>
              <p:spPr>
                <a:xfrm flipH="1">
                  <a:off x="4235480" y="5454899"/>
                  <a:ext cx="1215704" cy="6936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de seta reta 18"/>
                <p:cNvCxnSpPr/>
                <p:nvPr/>
              </p:nvCxnSpPr>
              <p:spPr>
                <a:xfrm>
                  <a:off x="5425851" y="5465638"/>
                  <a:ext cx="0" cy="6986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de seta reta 19"/>
                <p:cNvCxnSpPr/>
                <p:nvPr/>
              </p:nvCxnSpPr>
              <p:spPr>
                <a:xfrm flipH="1" flipV="1">
                  <a:off x="4805044" y="5092010"/>
                  <a:ext cx="652302" cy="3968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4" name="Objeto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121775"/>
                  </p:ext>
                </p:extLst>
              </p:nvPr>
            </p:nvGraphicFramePr>
            <p:xfrm>
              <a:off x="6546844" y="4660158"/>
              <a:ext cx="376594" cy="5500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66" name="Equação" r:id="rId5" imgW="164880" imgH="241200" progId="Equation.3">
                      <p:embed/>
                    </p:oleObj>
                  </mc:Choice>
                  <mc:Fallback>
                    <p:oleObj name="Equação" r:id="rId5" imgW="1648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546844" y="4660158"/>
                            <a:ext cx="376594" cy="5500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to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74459"/>
                  </p:ext>
                </p:extLst>
              </p:nvPr>
            </p:nvGraphicFramePr>
            <p:xfrm>
              <a:off x="5408617" y="4629693"/>
              <a:ext cx="339441" cy="538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67" name="Equação" r:id="rId7" imgW="152280" imgH="241200" progId="Equation.3">
                      <p:embed/>
                    </p:oleObj>
                  </mc:Choice>
                  <mc:Fallback>
                    <p:oleObj name="Equação" r:id="rId7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408617" y="4629693"/>
                            <a:ext cx="339441" cy="5382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to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773162"/>
                  </p:ext>
                </p:extLst>
              </p:nvPr>
            </p:nvGraphicFramePr>
            <p:xfrm>
              <a:off x="5695707" y="5575803"/>
              <a:ext cx="376594" cy="5940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68" name="Equação" r:id="rId9" imgW="152280" imgH="241200" progId="Equation.3">
                      <p:embed/>
                    </p:oleObj>
                  </mc:Choice>
                  <mc:Fallback>
                    <p:oleObj name="Equação" r:id="rId9" imgW="152280" imgH="241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95707" y="5575803"/>
                            <a:ext cx="376594" cy="59406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Grupo 2"/>
          <p:cNvGrpSpPr/>
          <p:nvPr/>
        </p:nvGrpSpPr>
        <p:grpSpPr>
          <a:xfrm>
            <a:off x="5628836" y="2917625"/>
            <a:ext cx="3041636" cy="2111157"/>
            <a:chOff x="4616464" y="2348562"/>
            <a:chExt cx="4566352" cy="2988000"/>
          </a:xfrm>
        </p:grpSpPr>
        <p:grpSp>
          <p:nvGrpSpPr>
            <p:cNvPr id="26" name="Group 8"/>
            <p:cNvGrpSpPr/>
            <p:nvPr/>
          </p:nvGrpSpPr>
          <p:grpSpPr>
            <a:xfrm>
              <a:off x="4616464" y="2348562"/>
              <a:ext cx="4566352" cy="2988000"/>
              <a:chOff x="3263892" y="2954152"/>
              <a:chExt cx="4566352" cy="2988000"/>
            </a:xfrm>
          </p:grpSpPr>
          <p:grpSp>
            <p:nvGrpSpPr>
              <p:cNvPr id="27" name="Grupo 26"/>
              <p:cNvGrpSpPr>
                <a:grpSpLocks noChangeAspect="1"/>
              </p:cNvGrpSpPr>
              <p:nvPr/>
            </p:nvGrpSpPr>
            <p:grpSpPr>
              <a:xfrm>
                <a:off x="3263892" y="2954152"/>
                <a:ext cx="4566352" cy="2988000"/>
                <a:chOff x="4000389" y="4347061"/>
                <a:chExt cx="3033031" cy="198905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4000389" y="4347061"/>
                  <a:ext cx="3033031" cy="1989054"/>
                  <a:chOff x="4000389" y="4347061"/>
                  <a:chExt cx="3033031" cy="1989054"/>
                </a:xfrm>
              </p:grpSpPr>
              <p:grpSp>
                <p:nvGrpSpPr>
                  <p:cNvPr id="35" name="Grupo 34"/>
                  <p:cNvGrpSpPr/>
                  <p:nvPr/>
                </p:nvGrpSpPr>
                <p:grpSpPr>
                  <a:xfrm>
                    <a:off x="4000389" y="4347061"/>
                    <a:ext cx="3033031" cy="1989054"/>
                    <a:chOff x="1087402" y="4420715"/>
                    <a:chExt cx="3033031" cy="1989054"/>
                  </a:xfrm>
                </p:grpSpPr>
                <p:sp>
                  <p:nvSpPr>
                    <p:cNvPr id="39" name="Elipse 38"/>
                    <p:cNvSpPr/>
                    <p:nvPr/>
                  </p:nvSpPr>
                  <p:spPr>
                    <a:xfrm rot="20044804">
                      <a:off x="1087402" y="4466207"/>
                      <a:ext cx="3033031" cy="1943562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Elipse 39"/>
                    <p:cNvSpPr/>
                    <p:nvPr/>
                  </p:nvSpPr>
                  <p:spPr>
                    <a:xfrm rot="20196374">
                      <a:off x="1934585" y="4420715"/>
                      <a:ext cx="1576122" cy="193317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cxnSp>
                  <p:nvCxnSpPr>
                    <p:cNvPr id="41" name="Conector de seta reta 40"/>
                    <p:cNvCxnSpPr>
                      <a:endCxn id="39" idx="6"/>
                    </p:cNvCxnSpPr>
                    <p:nvPr/>
                  </p:nvCxnSpPr>
                  <p:spPr>
                    <a:xfrm flipV="1">
                      <a:off x="2512864" y="4775097"/>
                      <a:ext cx="1455016" cy="7653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ector de seta reta 41"/>
                    <p:cNvCxnSpPr/>
                    <p:nvPr/>
                  </p:nvCxnSpPr>
                  <p:spPr>
                    <a:xfrm>
                      <a:off x="2512864" y="5540464"/>
                      <a:ext cx="876722" cy="50561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Conector de seta reta 42"/>
                    <p:cNvCxnSpPr/>
                    <p:nvPr/>
                  </p:nvCxnSpPr>
                  <p:spPr>
                    <a:xfrm flipV="1">
                      <a:off x="2512864" y="4446413"/>
                      <a:ext cx="0" cy="11160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Conector de seta reta 35"/>
                  <p:cNvCxnSpPr/>
                  <p:nvPr/>
                </p:nvCxnSpPr>
                <p:spPr>
                  <a:xfrm flipH="1">
                    <a:off x="4235480" y="5459433"/>
                    <a:ext cx="1215704" cy="69364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de seta reta 36"/>
                  <p:cNvCxnSpPr/>
                  <p:nvPr/>
                </p:nvCxnSpPr>
                <p:spPr>
                  <a:xfrm>
                    <a:off x="5425851" y="5465638"/>
                    <a:ext cx="0" cy="6986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de seta reta 37"/>
                  <p:cNvCxnSpPr/>
                  <p:nvPr/>
                </p:nvCxnSpPr>
                <p:spPr>
                  <a:xfrm flipH="1" flipV="1">
                    <a:off x="4805044" y="5092010"/>
                    <a:ext cx="652302" cy="39687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2" name="Objeto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2752918"/>
                    </p:ext>
                  </p:extLst>
                </p:nvPr>
              </p:nvGraphicFramePr>
              <p:xfrm>
                <a:off x="5690681" y="5219653"/>
                <a:ext cx="214330" cy="30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969" name="Equação" r:id="rId11" imgW="152280" imgH="215640" progId="Equation.3">
                        <p:embed/>
                      </p:oleObj>
                    </mc:Choice>
                    <mc:Fallback>
                      <p:oleObj name="Equação" r:id="rId11" imgW="1522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90681" y="5219653"/>
                              <a:ext cx="214330" cy="303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Objeto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089674"/>
                    </p:ext>
                  </p:extLst>
                </p:nvPr>
              </p:nvGraphicFramePr>
              <p:xfrm>
                <a:off x="5422022" y="4951998"/>
                <a:ext cx="241271" cy="3159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970" name="Equação" r:id="rId13" imgW="164880" imgH="215640" progId="Equation.3">
                        <p:embed/>
                      </p:oleObj>
                    </mc:Choice>
                    <mc:Fallback>
                      <p:oleObj name="Equação" r:id="rId13" imgW="164880" imgH="2156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2022" y="4951998"/>
                              <a:ext cx="241271" cy="31593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to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8278491"/>
                    </p:ext>
                  </p:extLst>
                </p:nvPr>
              </p:nvGraphicFramePr>
              <p:xfrm>
                <a:off x="5466068" y="5499685"/>
                <a:ext cx="243722" cy="337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971" name="Equação" r:id="rId15" imgW="164880" imgH="228600" progId="Equation.3">
                        <p:embed/>
                      </p:oleObj>
                    </mc:Choice>
                    <mc:Fallback>
                      <p:oleObj name="Equação" r:id="rId15" imgW="16488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66068" y="5499685"/>
                              <a:ext cx="243722" cy="3372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8" name="Conector de seta reta 27"/>
              <p:cNvCxnSpPr/>
              <p:nvPr/>
            </p:nvCxnSpPr>
            <p:spPr>
              <a:xfrm flipV="1">
                <a:off x="5423595" y="4234735"/>
                <a:ext cx="0" cy="41545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V="1">
                <a:off x="5416833" y="4398013"/>
                <a:ext cx="436961" cy="244654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5407269" y="4625383"/>
                <a:ext cx="381217" cy="22737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4" name="Objeto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955183"/>
                </p:ext>
              </p:extLst>
            </p:nvPr>
          </p:nvGraphicFramePr>
          <p:xfrm>
            <a:off x="8583525" y="2999806"/>
            <a:ext cx="355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72" name="Equação" r:id="rId17" imgW="164880" imgH="241200" progId="Equation.3">
                    <p:embed/>
                  </p:oleObj>
                </mc:Choice>
                <mc:Fallback>
                  <p:oleObj name="Equação" r:id="rId17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83525" y="2999806"/>
                          <a:ext cx="355600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to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544572"/>
                </p:ext>
              </p:extLst>
            </p:nvPr>
          </p:nvGraphicFramePr>
          <p:xfrm>
            <a:off x="6781712" y="2526731"/>
            <a:ext cx="31908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73" name="Equação" r:id="rId19" imgW="152280" imgH="241200" progId="Equation.3">
                    <p:embed/>
                  </p:oleObj>
                </mc:Choice>
                <mc:Fallback>
                  <p:oleObj name="Equação" r:id="rId1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81712" y="2526731"/>
                          <a:ext cx="31908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to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750750"/>
                </p:ext>
              </p:extLst>
            </p:nvPr>
          </p:nvGraphicFramePr>
          <p:xfrm>
            <a:off x="7580225" y="4476181"/>
            <a:ext cx="352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74" name="Equação" r:id="rId21" imgW="152280" imgH="241200" progId="Equation.3">
                    <p:embed/>
                  </p:oleObj>
                </mc:Choice>
                <mc:Fallback>
                  <p:oleObj name="Equação" r:id="rId21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580225" y="4476181"/>
                          <a:ext cx="352425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Seta para a direita 46"/>
          <p:cNvSpPr/>
          <p:nvPr/>
        </p:nvSpPr>
        <p:spPr>
          <a:xfrm>
            <a:off x="4429304" y="3199905"/>
            <a:ext cx="906236" cy="674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/>
              <p:cNvSpPr txBox="1"/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04" y="2404894"/>
                <a:ext cx="875945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28</a:t>
            </a:fld>
            <a:endParaRPr lang="pt-BR"/>
          </a:p>
        </p:txBody>
      </p:sp>
      <p:cxnSp>
        <p:nvCxnSpPr>
          <p:cNvPr id="53" name="Conector de seta reta 30"/>
          <p:cNvCxnSpPr/>
          <p:nvPr/>
        </p:nvCxnSpPr>
        <p:spPr>
          <a:xfrm flipV="1">
            <a:off x="5080844" y="5668111"/>
            <a:ext cx="0" cy="4154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31"/>
          <p:cNvCxnSpPr/>
          <p:nvPr/>
        </p:nvCxnSpPr>
        <p:spPr>
          <a:xfrm flipV="1">
            <a:off x="5074082" y="5831389"/>
            <a:ext cx="436961" cy="2446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32"/>
          <p:cNvCxnSpPr/>
          <p:nvPr/>
        </p:nvCxnSpPr>
        <p:spPr>
          <a:xfrm>
            <a:off x="5064518" y="6058759"/>
            <a:ext cx="381217" cy="2273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5653871" y="5811898"/>
            <a:ext cx="318228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local</a:t>
            </a:r>
          </a:p>
        </p:txBody>
      </p:sp>
      <p:cxnSp>
        <p:nvCxnSpPr>
          <p:cNvPr id="58" name="Conector de seta reta 31"/>
          <p:cNvCxnSpPr>
            <a:cxnSpLocks/>
          </p:cNvCxnSpPr>
          <p:nvPr/>
        </p:nvCxnSpPr>
        <p:spPr>
          <a:xfrm flipV="1">
            <a:off x="381800" y="5558576"/>
            <a:ext cx="298088" cy="35052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32"/>
          <p:cNvCxnSpPr>
            <a:cxnSpLocks/>
          </p:cNvCxnSpPr>
          <p:nvPr/>
        </p:nvCxnSpPr>
        <p:spPr>
          <a:xfrm flipV="1">
            <a:off x="372236" y="5881347"/>
            <a:ext cx="582960" cy="10472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1054353" y="5817235"/>
            <a:ext cx="37369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Sistema de coordenadas principal</a:t>
            </a:r>
          </a:p>
        </p:txBody>
      </p:sp>
      <p:cxnSp>
        <p:nvCxnSpPr>
          <p:cNvPr id="62" name="Conector de seta reta 32"/>
          <p:cNvCxnSpPr>
            <a:cxnSpLocks/>
          </p:cNvCxnSpPr>
          <p:nvPr/>
        </p:nvCxnSpPr>
        <p:spPr>
          <a:xfrm flipH="1">
            <a:off x="372236" y="5912508"/>
            <a:ext cx="9564" cy="37711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2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61975" y="335968"/>
            <a:ext cx="7886700" cy="6381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>
          <a:xfrm>
            <a:off x="184732" y="2458479"/>
            <a:ext cx="8768768" cy="2896384"/>
            <a:chOff x="446565" y="1693894"/>
            <a:chExt cx="9513290" cy="2211487"/>
          </a:xfrm>
        </p:grpSpPr>
        <p:sp>
          <p:nvSpPr>
            <p:cNvPr id="8" name="Parallelogram 60"/>
            <p:cNvSpPr/>
            <p:nvPr/>
          </p:nvSpPr>
          <p:spPr>
            <a:xfrm>
              <a:off x="446565" y="2183305"/>
              <a:ext cx="8306414" cy="1722076"/>
            </a:xfrm>
            <a:prstGeom prst="parallelogram">
              <a:avLst>
                <a:gd name="adj" fmla="val 17331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9" name="Grupo 12"/>
            <p:cNvGrpSpPr/>
            <p:nvPr/>
          </p:nvGrpSpPr>
          <p:grpSpPr>
            <a:xfrm rot="21387011">
              <a:off x="3234050" y="2756699"/>
              <a:ext cx="2060021" cy="905074"/>
              <a:chOff x="4497020" y="4648556"/>
              <a:chExt cx="4178272" cy="1678962"/>
            </a:xfrm>
          </p:grpSpPr>
          <p:grpSp>
            <p:nvGrpSpPr>
              <p:cNvPr id="19" name="Grupo 16"/>
              <p:cNvGrpSpPr/>
              <p:nvPr/>
            </p:nvGrpSpPr>
            <p:grpSpPr>
              <a:xfrm>
                <a:off x="4497020" y="4648556"/>
                <a:ext cx="4178272" cy="1678962"/>
                <a:chOff x="1584033" y="4722210"/>
                <a:chExt cx="4178272" cy="1678962"/>
              </a:xfrm>
            </p:grpSpPr>
            <p:sp>
              <p:nvSpPr>
                <p:cNvPr id="22" name="Elipse 20"/>
                <p:cNvSpPr/>
                <p:nvPr/>
              </p:nvSpPr>
              <p:spPr>
                <a:xfrm rot="20044804">
                  <a:off x="1584033" y="4722210"/>
                  <a:ext cx="4178272" cy="16789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25" name="Conector de seta reta 22"/>
                <p:cNvCxnSpPr/>
                <p:nvPr/>
              </p:nvCxnSpPr>
              <p:spPr>
                <a:xfrm rot="212989" flipV="1">
                  <a:off x="3599402" y="4735448"/>
                  <a:ext cx="1715892" cy="9172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de seta reta 23"/>
                <p:cNvCxnSpPr/>
                <p:nvPr/>
              </p:nvCxnSpPr>
              <p:spPr>
                <a:xfrm rot="212989">
                  <a:off x="4225582" y="5855234"/>
                  <a:ext cx="573548" cy="25928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Conector de seta reta 17"/>
              <p:cNvCxnSpPr/>
              <p:nvPr/>
            </p:nvCxnSpPr>
            <p:spPr>
              <a:xfrm rot="212989" flipH="1">
                <a:off x="5029330" y="5393083"/>
                <a:ext cx="1657493" cy="8942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19"/>
              <p:cNvCxnSpPr/>
              <p:nvPr/>
            </p:nvCxnSpPr>
            <p:spPr>
              <a:xfrm rot="212989" flipH="1" flipV="1">
                <a:off x="5525191" y="4904219"/>
                <a:ext cx="1759552" cy="8842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Parallelogram 64"/>
            <p:cNvSpPr/>
            <p:nvPr/>
          </p:nvSpPr>
          <p:spPr>
            <a:xfrm>
              <a:off x="4639068" y="1928399"/>
              <a:ext cx="5320787" cy="265962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62"/>
            <p:cNvCxnSpPr/>
            <p:nvPr/>
          </p:nvCxnSpPr>
          <p:spPr>
            <a:xfrm flipV="1">
              <a:off x="5056231" y="2189098"/>
              <a:ext cx="939783" cy="558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70"/>
            <p:cNvSpPr/>
            <p:nvPr/>
          </p:nvSpPr>
          <p:spPr>
            <a:xfrm rot="12073110">
              <a:off x="7297004" y="2381827"/>
              <a:ext cx="370782" cy="360752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71"/>
            <p:cNvSpPr txBox="1"/>
            <p:nvPr/>
          </p:nvSpPr>
          <p:spPr>
            <a:xfrm>
              <a:off x="6802328" y="2504101"/>
              <a:ext cx="356865" cy="3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dirty="0">
                  <a:solidFill>
                    <a:srgbClr val="FF0000"/>
                  </a:solidFill>
                </a:rPr>
                <a:t>ζ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Arc 75"/>
            <p:cNvSpPr/>
            <p:nvPr/>
          </p:nvSpPr>
          <p:spPr>
            <a:xfrm rot="11844005">
              <a:off x="4121271" y="2076048"/>
              <a:ext cx="125842" cy="263573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3"/>
                <p:cNvSpPr txBox="1"/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975" y="1849199"/>
                  <a:ext cx="484029" cy="3994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3"/>
            <p:cNvSpPr txBox="1"/>
            <p:nvPr/>
          </p:nvSpPr>
          <p:spPr>
            <a:xfrm>
              <a:off x="6773512" y="1693894"/>
              <a:ext cx="2995163" cy="28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Plano horizontal</a:t>
              </a:r>
              <a:endParaRPr lang="en-US" dirty="0"/>
            </a:p>
          </p:txBody>
        </p:sp>
        <p:sp>
          <p:nvSpPr>
            <p:cNvPr id="12" name="Parallelogram 65"/>
            <p:cNvSpPr/>
            <p:nvPr/>
          </p:nvSpPr>
          <p:spPr>
            <a:xfrm>
              <a:off x="935958" y="2200221"/>
              <a:ext cx="7763183" cy="775085"/>
            </a:xfrm>
            <a:prstGeom prst="parallelogram">
              <a:avLst>
                <a:gd name="adj" fmla="val 335606"/>
              </a:avLst>
            </a:prstGeom>
            <a:solidFill>
              <a:schemeClr val="accent3">
                <a:lumMod val="60000"/>
                <a:lumOff val="40000"/>
                <a:alpha val="5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77"/>
            <p:cNvCxnSpPr>
              <a:cxnSpLocks/>
            </p:cNvCxnSpPr>
            <p:nvPr/>
          </p:nvCxnSpPr>
          <p:spPr>
            <a:xfrm flipH="1">
              <a:off x="855840" y="1928399"/>
              <a:ext cx="5140173" cy="1072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75"/>
          <p:cNvSpPr/>
          <p:nvPr/>
        </p:nvSpPr>
        <p:spPr>
          <a:xfrm rot="11844005">
            <a:off x="4483785" y="2889472"/>
            <a:ext cx="832204" cy="738503"/>
          </a:xfrm>
          <a:prstGeom prst="arc">
            <a:avLst>
              <a:gd name="adj1" fmla="val 1682324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83"/>
          <p:cNvSpPr txBox="1"/>
          <p:nvPr/>
        </p:nvSpPr>
        <p:spPr>
          <a:xfrm>
            <a:off x="4196633" y="3138140"/>
            <a:ext cx="39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FF0000"/>
                </a:solidFill>
              </a:rPr>
              <a:t>η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1928"/>
              </p:ext>
            </p:extLst>
          </p:nvPr>
        </p:nvGraphicFramePr>
        <p:xfrm>
          <a:off x="184732" y="4205196"/>
          <a:ext cx="659459" cy="38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3" name="Equação" r:id="rId4" imgW="241200" imgH="139680" progId="Equation.3">
                  <p:embed/>
                </p:oleObj>
              </mc:Choice>
              <mc:Fallback>
                <p:oleObj name="Equação" r:id="rId4" imgW="24120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32" y="4205196"/>
                        <a:ext cx="659459" cy="38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693635" y="267612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strike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1510393" y="3111325"/>
            <a:ext cx="6313714" cy="77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31" y="3998713"/>
                <a:ext cx="48038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064" y="4433337"/>
                <a:ext cx="48038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de seta reta 46"/>
          <p:cNvCxnSpPr/>
          <p:nvPr/>
        </p:nvCxnSpPr>
        <p:spPr>
          <a:xfrm flipH="1">
            <a:off x="1804308" y="5027432"/>
            <a:ext cx="1207693" cy="101413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2062086" y="5755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Direção de </a:t>
            </a:r>
            <a:r>
              <a:rPr lang="pt-BR" dirty="0" err="1"/>
              <a:t>plunge</a:t>
            </a:r>
            <a:endParaRPr lang="pt-BR" dirty="0"/>
          </a:p>
        </p:txBody>
      </p:sp>
      <p:cxnSp>
        <p:nvCxnSpPr>
          <p:cNvPr id="51" name="Conector reto 50"/>
          <p:cNvCxnSpPr/>
          <p:nvPr/>
        </p:nvCxnSpPr>
        <p:spPr>
          <a:xfrm flipH="1">
            <a:off x="4433640" y="3119029"/>
            <a:ext cx="866234" cy="72297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7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97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3816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2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349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20815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4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524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5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2750"/>
              </p:ext>
            </p:extLst>
          </p:nvPr>
        </p:nvGraphicFramePr>
        <p:xfrm>
          <a:off x="2625725" y="1662113"/>
          <a:ext cx="4527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8" name="Equação" r:id="rId3" imgW="1155600" imgH="203040" progId="Equation.3">
                  <p:embed/>
                </p:oleObj>
              </mc:Choice>
              <mc:Fallback>
                <p:oleObj name="Equação" r:id="rId3" imgW="11556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25" y="1662113"/>
                        <a:ext cx="452755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829046"/>
              </p:ext>
            </p:extLst>
          </p:nvPr>
        </p:nvGraphicFramePr>
        <p:xfrm>
          <a:off x="2576513" y="2768600"/>
          <a:ext cx="436403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9" name="Equação" r:id="rId5" imgW="1244520" imgH="228600" progId="Equation.3">
                  <p:embed/>
                </p:oleObj>
              </mc:Choice>
              <mc:Fallback>
                <p:oleObj name="Equação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513" y="2768600"/>
                        <a:ext cx="436403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/>
                        </a:rPr>
                        <m:t>𝑉</m:t>
                      </m:r>
                      <m:r>
                        <a:rPr lang="pt-BR" sz="3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9" y="3966490"/>
                <a:ext cx="392229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09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1" y="1677560"/>
            <a:ext cx="4899286" cy="448336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>
            <a:off x="1436594" y="3731730"/>
            <a:ext cx="0" cy="18467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1436593" y="2410717"/>
            <a:ext cx="1673678" cy="1329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1436593" y="3739892"/>
            <a:ext cx="270539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591385" y="2015883"/>
            <a:ext cx="537170" cy="45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2239" r="30863" b="18351"/>
          <a:stretch/>
        </p:blipFill>
        <p:spPr>
          <a:xfrm>
            <a:off x="1984142" y="3919245"/>
            <a:ext cx="1717683" cy="150681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1760915" y="3934904"/>
            <a:ext cx="2164136" cy="1533258"/>
            <a:chOff x="4000389" y="4347061"/>
            <a:chExt cx="3033031" cy="1989054"/>
          </a:xfrm>
        </p:grpSpPr>
        <p:grpSp>
          <p:nvGrpSpPr>
            <p:cNvPr id="12" name="Grupo 11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21" name="Elipse 20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2" name="Elipse 21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cxnSp>
              <p:nvCxnSpPr>
                <p:cNvPr id="23" name="Conector de seta reta 22"/>
                <p:cNvCxnSpPr>
                  <a:endCxn id="21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de seta reta 24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Conector de seta reta 17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546903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77" name="Equação" r:id="rId5" imgW="164880" imgH="241200" progId="Equation.3">
                    <p:embed/>
                  </p:oleObj>
                </mc:Choice>
                <mc:Fallback>
                  <p:oleObj name="Equação" r:id="rId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4794426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78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2010810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79" name="Equação" r:id="rId9" imgW="152280" imgH="241200" progId="Equation.3">
                    <p:embed/>
                  </p:oleObj>
                </mc:Choice>
                <mc:Fallback>
                  <p:oleObj name="Equação" r:id="rId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3" y="1873835"/>
                <a:ext cx="658303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97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3047994" y="3548436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54692"/>
              </p:ext>
            </p:extLst>
          </p:nvPr>
        </p:nvGraphicFramePr>
        <p:xfrm>
          <a:off x="3266539" y="3901226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0" name="Equação" r:id="rId3" imgW="203040" imgH="164880" progId="Equation.3">
                  <p:embed/>
                </p:oleObj>
              </mc:Choice>
              <mc:Fallback>
                <p:oleObj name="Equação" r:id="rId3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6539" y="3901226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992708" y="2980270"/>
            <a:ext cx="2164136" cy="1533258"/>
            <a:chOff x="4000389" y="4347061"/>
            <a:chExt cx="3033031" cy="1989054"/>
          </a:xfrm>
        </p:grpSpPr>
        <p:grpSp>
          <p:nvGrpSpPr>
            <p:cNvPr id="11" name="Grupo 10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19" name="Elipse 18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Elipse 19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1" name="Conector de seta reta 20"/>
                <p:cNvCxnSpPr>
                  <a:endCxn id="19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de seta reta 21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de seta reta 22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Conector de seta reta 15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2" name="Objeto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7000392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71" name="Equação" r:id="rId5" imgW="164880" imgH="241200" progId="Equation.3">
                    <p:embed/>
                  </p:oleObj>
                </mc:Choice>
                <mc:Fallback>
                  <p:oleObj name="Equação" r:id="rId5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6253157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72" name="Equação" r:id="rId7" imgW="152280" imgH="241200" progId="Equation.3">
                    <p:embed/>
                  </p:oleObj>
                </mc:Choice>
                <mc:Fallback>
                  <p:oleObj name="Equação" r:id="rId7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3238492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73" name="Equação" r:id="rId9" imgW="152280" imgH="241200" progId="Equation.3">
                    <p:embed/>
                  </p:oleObj>
                </mc:Choice>
                <mc:Fallback>
                  <p:oleObj name="Equação" r:id="rId9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48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32" y="3530088"/>
            <a:ext cx="2695575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3" name="Conector de seta reta 42"/>
          <p:cNvCxnSpPr/>
          <p:nvPr/>
        </p:nvCxnSpPr>
        <p:spPr>
          <a:xfrm flipV="1">
            <a:off x="3047994" y="3548436"/>
            <a:ext cx="437493" cy="725213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82754"/>
              </p:ext>
            </p:extLst>
          </p:nvPr>
        </p:nvGraphicFramePr>
        <p:xfrm>
          <a:off x="3266539" y="3901226"/>
          <a:ext cx="303213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0" name="Equação" r:id="rId4" imgW="203040" imgH="164880" progId="Equation.3">
                  <p:embed/>
                </p:oleObj>
              </mc:Choice>
              <mc:Fallback>
                <p:oleObj name="Equação" r:id="rId4" imgW="2030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6539" y="3901226"/>
                        <a:ext cx="303213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upo 44"/>
          <p:cNvGrpSpPr/>
          <p:nvPr/>
        </p:nvGrpSpPr>
        <p:grpSpPr>
          <a:xfrm>
            <a:off x="992708" y="2980270"/>
            <a:ext cx="2164136" cy="1533258"/>
            <a:chOff x="4000389" y="4347061"/>
            <a:chExt cx="3033031" cy="1989054"/>
          </a:xfrm>
        </p:grpSpPr>
        <p:grpSp>
          <p:nvGrpSpPr>
            <p:cNvPr id="46" name="Grupo 45"/>
            <p:cNvGrpSpPr/>
            <p:nvPr/>
          </p:nvGrpSpPr>
          <p:grpSpPr>
            <a:xfrm>
              <a:off x="4000389" y="4347061"/>
              <a:ext cx="3033031" cy="1989054"/>
              <a:chOff x="4000389" y="4347061"/>
              <a:chExt cx="3033031" cy="1989054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4000389" y="4347061"/>
                <a:ext cx="3033031" cy="1989054"/>
                <a:chOff x="1087402" y="4420715"/>
                <a:chExt cx="3033031" cy="1989054"/>
              </a:xfrm>
            </p:grpSpPr>
            <p:sp>
              <p:nvSpPr>
                <p:cNvPr id="54" name="Elipse 53"/>
                <p:cNvSpPr/>
                <p:nvPr/>
              </p:nvSpPr>
              <p:spPr>
                <a:xfrm rot="20044804">
                  <a:off x="1087402" y="4466207"/>
                  <a:ext cx="3033031" cy="194356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Elipse 54"/>
                <p:cNvSpPr/>
                <p:nvPr/>
              </p:nvSpPr>
              <p:spPr>
                <a:xfrm rot="20196374">
                  <a:off x="1934585" y="4420715"/>
                  <a:ext cx="1576122" cy="193317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56" name="Conector de seta reta 55"/>
                <p:cNvCxnSpPr>
                  <a:endCxn id="54" idx="6"/>
                </p:cNvCxnSpPr>
                <p:nvPr/>
              </p:nvCxnSpPr>
              <p:spPr>
                <a:xfrm flipV="1">
                  <a:off x="2512864" y="4775097"/>
                  <a:ext cx="1455016" cy="7653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de seta reta 56"/>
                <p:cNvCxnSpPr/>
                <p:nvPr/>
              </p:nvCxnSpPr>
              <p:spPr>
                <a:xfrm>
                  <a:off x="2512864" y="5540464"/>
                  <a:ext cx="876722" cy="5056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de seta reta 57"/>
                <p:cNvCxnSpPr/>
                <p:nvPr/>
              </p:nvCxnSpPr>
              <p:spPr>
                <a:xfrm flipV="1">
                  <a:off x="2512864" y="4430110"/>
                  <a:ext cx="0" cy="111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ector de seta reta 50"/>
              <p:cNvCxnSpPr/>
              <p:nvPr/>
            </p:nvCxnSpPr>
            <p:spPr>
              <a:xfrm flipH="1">
                <a:off x="4235480" y="5454899"/>
                <a:ext cx="1215704" cy="6936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>
                <a:off x="5425851" y="5465638"/>
                <a:ext cx="0" cy="698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 flipV="1">
                <a:off x="4805044" y="5092010"/>
                <a:ext cx="652302" cy="3968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to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799671"/>
                </p:ext>
              </p:extLst>
            </p:nvPr>
          </p:nvGraphicFramePr>
          <p:xfrm>
            <a:off x="6546844" y="4660158"/>
            <a:ext cx="376594" cy="55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01" name="Equação" r:id="rId6" imgW="164880" imgH="241200" progId="Equation.3">
                    <p:embed/>
                  </p:oleObj>
                </mc:Choice>
                <mc:Fallback>
                  <p:oleObj name="Equação" r:id="rId6" imgW="1648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46844" y="4660158"/>
                          <a:ext cx="376594" cy="550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to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708559"/>
                </p:ext>
              </p:extLst>
            </p:nvPr>
          </p:nvGraphicFramePr>
          <p:xfrm>
            <a:off x="5408617" y="4629693"/>
            <a:ext cx="339441" cy="538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02" name="Equação" r:id="rId8" imgW="152280" imgH="241200" progId="Equation.3">
                    <p:embed/>
                  </p:oleObj>
                </mc:Choice>
                <mc:Fallback>
                  <p:oleObj name="Equação" r:id="rId8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617" y="4629693"/>
                          <a:ext cx="339441" cy="538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to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0284486"/>
                </p:ext>
              </p:extLst>
            </p:nvPr>
          </p:nvGraphicFramePr>
          <p:xfrm>
            <a:off x="5695707" y="5575803"/>
            <a:ext cx="376594" cy="594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03" name="Equação" r:id="rId10" imgW="152280" imgH="241200" progId="Equation.3">
                    <p:embed/>
                  </p:oleObj>
                </mc:Choice>
                <mc:Fallback>
                  <p:oleObj name="Equação" r:id="rId10" imgW="1522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95707" y="5575803"/>
                          <a:ext cx="376594" cy="594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31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55906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2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114432"/>
              </p:ext>
            </p:extLst>
          </p:nvPr>
        </p:nvGraphicFramePr>
        <p:xfrm>
          <a:off x="4732338" y="2454275"/>
          <a:ext cx="3375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3" name="Equação" r:id="rId6" imgW="1193760" imgH="228600" progId="Equation.3">
                  <p:embed/>
                </p:oleObj>
              </mc:Choice>
              <mc:Fallback>
                <p:oleObj name="Equação" r:id="rId6" imgW="11937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2338" y="2454275"/>
                        <a:ext cx="3375025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68" y="3319794"/>
            <a:ext cx="4430764" cy="2215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14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4498" r="26799" b="11393"/>
          <a:stretch/>
        </p:blipFill>
        <p:spPr>
          <a:xfrm>
            <a:off x="514350" y="2105026"/>
            <a:ext cx="3343275" cy="285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de seta reta 4"/>
          <p:cNvCxnSpPr/>
          <p:nvPr/>
        </p:nvCxnSpPr>
        <p:spPr>
          <a:xfrm flipV="1">
            <a:off x="2713393" y="3939766"/>
            <a:ext cx="781653" cy="48771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619418"/>
              </p:ext>
            </p:extLst>
          </p:nvPr>
        </p:nvGraphicFramePr>
        <p:xfrm>
          <a:off x="3057526" y="4114802"/>
          <a:ext cx="697058" cy="81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6" name="Equação" r:id="rId4" imgW="203040" imgH="215640" progId="Equation.3">
                  <p:embed/>
                </p:oleObj>
              </mc:Choice>
              <mc:Fallback>
                <p:oleObj name="Equação" r:id="rId4" imgW="2030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526" y="4114802"/>
                        <a:ext cx="697058" cy="81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335777"/>
              </p:ext>
            </p:extLst>
          </p:nvPr>
        </p:nvGraphicFramePr>
        <p:xfrm>
          <a:off x="4051300" y="2454275"/>
          <a:ext cx="47386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7" name="Equação" r:id="rId6" imgW="1676160" imgH="228600" progId="Equation.3">
                  <p:embed/>
                </p:oleObj>
              </mc:Choice>
              <mc:Fallback>
                <p:oleObj name="Equação" r:id="rId6" imgW="1676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2454275"/>
                        <a:ext cx="4738688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33" y="3342059"/>
            <a:ext cx="2696918" cy="2522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97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069254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1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389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205453"/>
              </p:ext>
            </p:extLst>
          </p:nvPr>
        </p:nvGraphicFramePr>
        <p:xfrm>
          <a:off x="2255838" y="1631950"/>
          <a:ext cx="48085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6" name="Equação" r:id="rId3" imgW="1066680" imgH="317160" progId="Equation.3">
                  <p:embed/>
                </p:oleObj>
              </mc:Choice>
              <mc:Fallback>
                <p:oleObj name="Equação" r:id="rId3" imgW="106668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1631950"/>
                        <a:ext cx="4808537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18023"/>
              </p:ext>
            </p:extLst>
          </p:nvPr>
        </p:nvGraphicFramePr>
        <p:xfrm>
          <a:off x="1449388" y="3224213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7" name="Equação" r:id="rId5" imgW="2234880" imgH="444240" progId="Equation.3">
                  <p:embed/>
                </p:oleObj>
              </mc:Choice>
              <mc:Fallback>
                <p:oleObj name="Equação" r:id="rId5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9388" y="3224213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21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</a:t>
            </a:r>
            <a:r>
              <a:rPr lang="pt-BR" sz="2400" dirty="0" err="1">
                <a:latin typeface="Times New Roman" pitchFamily="18" charset="0"/>
                <a:cs typeface="Times New Roman" pitchFamily="18" charset="0"/>
              </a:rPr>
              <a:t>sills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67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75825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5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2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997589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9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861" y="3696153"/>
          <a:ext cx="5694958" cy="941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0" name="Equação" r:id="rId5" imgW="1384200" imgH="228600" progId="Equation.3">
                  <p:embed/>
                </p:oleObj>
              </mc:Choice>
              <mc:Fallback>
                <p:oleObj name="Equação" r:id="rId5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861" y="3696153"/>
                        <a:ext cx="5694958" cy="941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927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566477"/>
              </p:ext>
            </p:extLst>
          </p:nvPr>
        </p:nvGraphicFramePr>
        <p:xfrm>
          <a:off x="1404938" y="1689100"/>
          <a:ext cx="69961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2" name="Equação" r:id="rId3" imgW="2234880" imgH="444240" progId="Equation.3">
                  <p:embed/>
                </p:oleObj>
              </mc:Choice>
              <mc:Fallback>
                <p:oleObj name="Equação" r:id="rId3" imgW="2234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1689100"/>
                        <a:ext cx="69961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10490"/>
              </p:ext>
            </p:extLst>
          </p:nvPr>
        </p:nvGraphicFramePr>
        <p:xfrm>
          <a:off x="2978150" y="4962525"/>
          <a:ext cx="3267375" cy="905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3" name="Equação" r:id="rId5" imgW="825480" imgH="228600" progId="Equation.3">
                  <p:embed/>
                </p:oleObj>
              </mc:Choice>
              <mc:Fallback>
                <p:oleObj name="Equação" r:id="rId5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4962525"/>
                        <a:ext cx="3267375" cy="905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93369"/>
              </p:ext>
            </p:extLst>
          </p:nvPr>
        </p:nvGraphicFramePr>
        <p:xfrm>
          <a:off x="1882775" y="3695700"/>
          <a:ext cx="569436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4" name="Equação" r:id="rId7" imgW="1384200" imgH="228600" progId="Equation.3">
                  <p:embed/>
                </p:oleObj>
              </mc:Choice>
              <mc:Fallback>
                <p:oleObj name="Equação" r:id="rId7" imgW="1384200" imgH="228600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3695700"/>
                        <a:ext cx="5694363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28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5348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8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6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1815134" y="3273287"/>
          <a:ext cx="5380382" cy="269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7" name="Equação" r:id="rId5" imgW="1422360" imgH="711000" progId="Equation.3">
                  <p:embed/>
                </p:oleObj>
              </mc:Choice>
              <mc:Fallback>
                <p:oleObj name="Equação" r:id="rId5" imgW="1422360" imgH="711000" progId="Equation.3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5134" y="3273287"/>
                        <a:ext cx="5380382" cy="2690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093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0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165238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1" name="Equação" r:id="rId5" imgW="787320" imgH="228600" progId="Equation.3">
                  <p:embed/>
                </p:oleObj>
              </mc:Choice>
              <mc:Fallback>
                <p:oleObj name="Equação" r:id="rId5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90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7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232970"/>
              </p:ext>
            </p:extLst>
          </p:nvPr>
        </p:nvGraphicFramePr>
        <p:xfrm>
          <a:off x="3479346" y="4878841"/>
          <a:ext cx="20177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8" name="Equação" r:id="rId5" imgW="533160" imgH="203040" progId="Equation.3">
                  <p:embed/>
                </p:oleObj>
              </mc:Choice>
              <mc:Fallback>
                <p:oleObj name="Equação" r:id="rId5" imgW="533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346" y="4878841"/>
                        <a:ext cx="2017713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1803"/>
              </p:ext>
            </p:extLst>
          </p:nvPr>
        </p:nvGraphicFramePr>
        <p:xfrm>
          <a:off x="3614738" y="3527425"/>
          <a:ext cx="23923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9" name="Equação" r:id="rId7" imgW="787320" imgH="228600" progId="Equation.3">
                  <p:embed/>
                </p:oleObj>
              </mc:Choice>
              <mc:Fallback>
                <p:oleObj name="Equação" r:id="rId7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4738" y="3527425"/>
                        <a:ext cx="239236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971805" y="350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21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368392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3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609933"/>
              </p:ext>
            </p:extLst>
          </p:nvPr>
        </p:nvGraphicFramePr>
        <p:xfrm>
          <a:off x="1215128" y="3720095"/>
          <a:ext cx="6878292" cy="149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4" name="Equação" r:id="rId5" imgW="1282680" imgH="279360" progId="Equation.3">
                  <p:embed/>
                </p:oleObj>
              </mc:Choice>
              <mc:Fallback>
                <p:oleObj name="Equação" r:id="rId5" imgW="12826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128" y="3720095"/>
                        <a:ext cx="6878292" cy="149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001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24234"/>
              </p:ext>
            </p:extLst>
          </p:nvPr>
        </p:nvGraphicFramePr>
        <p:xfrm>
          <a:off x="1427163" y="1631950"/>
          <a:ext cx="64674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2" name="Equação" r:id="rId3" imgW="1434960" imgH="317160" progId="Equation.3">
                  <p:embed/>
                </p:oleObj>
              </mc:Choice>
              <mc:Fallback>
                <p:oleObj name="Equação" r:id="rId3" imgW="143496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163" y="1631950"/>
                        <a:ext cx="6467475" cy="143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711239"/>
              </p:ext>
            </p:extLst>
          </p:nvPr>
        </p:nvGraphicFramePr>
        <p:xfrm>
          <a:off x="458107" y="3665538"/>
          <a:ext cx="852328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3" name="Equação" r:id="rId5" imgW="2133360" imgH="317160" progId="Equation.3">
                  <p:embed/>
                </p:oleObj>
              </mc:Choice>
              <mc:Fallback>
                <p:oleObj name="Equação" r:id="rId5" imgW="2133360" imgH="317160" progId="Equation.3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07" y="3665538"/>
                        <a:ext cx="852328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91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30311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2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43024"/>
              </p:ext>
            </p:extLst>
          </p:nvPr>
        </p:nvGraphicFramePr>
        <p:xfrm>
          <a:off x="1753507" y="3663949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3" name="Equação" r:id="rId5" imgW="1701720" imgH="444240" progId="Equation.3">
                  <p:embed/>
                </p:oleObj>
              </mc:Choice>
              <mc:Fallback>
                <p:oleObj name="Equação" r:id="rId5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3507" y="3663949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8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2" y="1193577"/>
            <a:ext cx="72080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Por que um elipsóide?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Uma boa aproximação para alguns corpos e estruturas geológicas devido sua flexibilidade de parametrização.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minérios de ferro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diques e sills</a:t>
            </a:r>
          </a:p>
          <a:p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Única forma que possui magnetização verdadeiramente uniforme em todo corpo.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pode-se calcular a desmagnetização de forma analítica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importante para a indústria de mineração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80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420481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7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69437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8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4295"/>
              </p:ext>
            </p:extLst>
          </p:nvPr>
        </p:nvGraphicFramePr>
        <p:xfrm>
          <a:off x="446314" y="5142592"/>
          <a:ext cx="4452258" cy="62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9" name="Equação" r:id="rId7" imgW="1981080" imgH="279360" progId="Equation.3">
                  <p:embed/>
                </p:oleObj>
              </mc:Choice>
              <mc:Fallback>
                <p:oleObj name="Equação" r:id="rId7" imgW="19810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314" y="5142592"/>
                        <a:ext cx="4452258" cy="62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0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104567"/>
              </p:ext>
            </p:extLst>
          </p:nvPr>
        </p:nvGraphicFramePr>
        <p:xfrm>
          <a:off x="1500415" y="1443264"/>
          <a:ext cx="6070916" cy="15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05" name="Equação" r:id="rId3" imgW="1701720" imgH="444240" progId="Equation.3">
                  <p:embed/>
                </p:oleObj>
              </mc:Choice>
              <mc:Fallback>
                <p:oleObj name="Equação" r:id="rId3" imgW="17017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415" y="1443264"/>
                        <a:ext cx="6070916" cy="158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458713"/>
              </p:ext>
            </p:extLst>
          </p:nvPr>
        </p:nvGraphicFramePr>
        <p:xfrm>
          <a:off x="1034142" y="3386363"/>
          <a:ext cx="7329589" cy="100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06" name="Equação" r:id="rId5" imgW="3238200" imgH="444240" progId="Equation.3">
                  <p:embed/>
                </p:oleObj>
              </mc:Choice>
              <mc:Fallback>
                <p:oleObj name="Equação" r:id="rId5" imgW="32382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142" y="3386363"/>
                        <a:ext cx="7329589" cy="1006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237442"/>
              </p:ext>
            </p:extLst>
          </p:nvPr>
        </p:nvGraphicFramePr>
        <p:xfrm>
          <a:off x="901930" y="4747485"/>
          <a:ext cx="747236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07" name="Equação" r:id="rId7" imgW="3301920" imgH="444240" progId="Equation.3">
                  <p:embed/>
                </p:oleObj>
              </mc:Choice>
              <mc:Fallback>
                <p:oleObj name="Equação" r:id="rId7" imgW="3301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930" y="4747485"/>
                        <a:ext cx="747236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990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66735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96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6244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0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28364"/>
              </p:ext>
            </p:extLst>
          </p:nvPr>
        </p:nvGraphicFramePr>
        <p:xfrm>
          <a:off x="2147207" y="3433536"/>
          <a:ext cx="5363216" cy="135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1" name="Equação" r:id="rId5" imgW="1714320" imgH="431640" progId="Equation.3">
                  <p:embed/>
                </p:oleObj>
              </mc:Choice>
              <mc:Fallback>
                <p:oleObj name="Equação" r:id="rId5" imgW="17143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207" y="3433536"/>
                        <a:ext cx="5363216" cy="135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87508"/>
              </p:ext>
            </p:extLst>
          </p:nvPr>
        </p:nvGraphicFramePr>
        <p:xfrm>
          <a:off x="893536" y="5139870"/>
          <a:ext cx="1497582" cy="50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2" name="Equação" r:id="rId7" imgW="596880" imgH="203040" progId="Equation.3">
                  <p:embed/>
                </p:oleObj>
              </mc:Choice>
              <mc:Fallback>
                <p:oleObj name="Equação" r:id="rId7" imgW="5968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536" y="5139870"/>
                        <a:ext cx="1497582" cy="50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46466"/>
              </p:ext>
            </p:extLst>
          </p:nvPr>
        </p:nvGraphicFramePr>
        <p:xfrm>
          <a:off x="869950" y="5580743"/>
          <a:ext cx="1523716" cy="56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3" name="Equação" r:id="rId9" imgW="545760" imgH="203040" progId="Equation.3">
                  <p:embed/>
                </p:oleObj>
              </mc:Choice>
              <mc:Fallback>
                <p:oleObj name="Equação" r:id="rId9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9950" y="5580743"/>
                        <a:ext cx="1523716" cy="56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881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413"/>
              </p:ext>
            </p:extLst>
          </p:nvPr>
        </p:nvGraphicFramePr>
        <p:xfrm>
          <a:off x="1604963" y="1689100"/>
          <a:ext cx="6597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3" name="Equação" r:id="rId3" imgW="2108160" imgH="444240" progId="Equation.3">
                  <p:embed/>
                </p:oleObj>
              </mc:Choice>
              <mc:Fallback>
                <p:oleObj name="Equação" r:id="rId3" imgW="2108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4963" y="1689100"/>
                        <a:ext cx="65976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94401"/>
              </p:ext>
            </p:extLst>
          </p:nvPr>
        </p:nvGraphicFramePr>
        <p:xfrm>
          <a:off x="272596" y="3363687"/>
          <a:ext cx="8618311" cy="123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4" name="Equação" r:id="rId5" imgW="3085920" imgH="431640" progId="Equation.3">
                  <p:embed/>
                </p:oleObj>
              </mc:Choice>
              <mc:Fallback>
                <p:oleObj name="Equação" r:id="rId5" imgW="30859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596" y="3363687"/>
                        <a:ext cx="8618311" cy="123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920079"/>
              </p:ext>
            </p:extLst>
          </p:nvPr>
        </p:nvGraphicFramePr>
        <p:xfrm>
          <a:off x="1971449" y="4903107"/>
          <a:ext cx="5213350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5" name="Equação" r:id="rId7" imgW="1866600" imgH="431640" progId="Equation.3">
                  <p:embed/>
                </p:oleObj>
              </mc:Choice>
              <mc:Fallback>
                <p:oleObj name="Equação" r:id="rId7" imgW="186660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449" y="4903107"/>
                        <a:ext cx="5213350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326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– Modelagem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2613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7" name="Equação" r:id="rId3" imgW="114120" imgH="215640" progId="Equation.3">
                  <p:embed/>
                </p:oleObj>
              </mc:Choice>
              <mc:Fallback>
                <p:oleObj name="Equação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005840" y="1689264"/>
            <a:ext cx="734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Integrais elípticas incompletas normais de Legendre de primeiro e segundo tipo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54438"/>
              </p:ext>
            </p:extLst>
          </p:nvPr>
        </p:nvGraphicFramePr>
        <p:xfrm>
          <a:off x="1310756" y="2936816"/>
          <a:ext cx="6663807" cy="142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8" name="Equação" r:id="rId5" imgW="1955520" imgH="419040" progId="Equation.3">
                  <p:embed/>
                </p:oleObj>
              </mc:Choice>
              <mc:Fallback>
                <p:oleObj name="Equação" r:id="rId5" imgW="19555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0756" y="2936816"/>
                        <a:ext cx="6663807" cy="142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74048"/>
              </p:ext>
            </p:extLst>
          </p:nvPr>
        </p:nvGraphicFramePr>
        <p:xfrm>
          <a:off x="1328738" y="4702175"/>
          <a:ext cx="65786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9" name="Equação" r:id="rId7" imgW="1930320" imgH="330120" progId="Equation.3">
                  <p:embed/>
                </p:oleObj>
              </mc:Choice>
              <mc:Fallback>
                <p:oleObj name="Equação" r:id="rId7" imgW="1930320" imgH="33012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702175"/>
                        <a:ext cx="65786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263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- Implementação Computacional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71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484074" y="2004715"/>
            <a:ext cx="8222187" cy="1406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02434" y="1543049"/>
            <a:ext cx="842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Classes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0"/>
          <a:stretch/>
        </p:blipFill>
        <p:spPr>
          <a:xfrm>
            <a:off x="484074" y="4973887"/>
            <a:ext cx="8222184" cy="137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"/>
          <a:stretch/>
        </p:blipFill>
        <p:spPr>
          <a:xfrm>
            <a:off x="484074" y="3445504"/>
            <a:ext cx="8222182" cy="1499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61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2434" y="1543049"/>
            <a:ext cx="866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Criação das Funções Elipsoidais no “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gravmag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 Fatiando a Terra: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7" y="1966659"/>
            <a:ext cx="5663632" cy="4429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07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- Implementação Computacional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4"/>
          <a:stretch/>
        </p:blipFill>
        <p:spPr>
          <a:xfrm>
            <a:off x="1000304" y="1517738"/>
            <a:ext cx="7322698" cy="4809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9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17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modelagem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63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Funções dos Elipsoides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" y="1622149"/>
            <a:ext cx="7820246" cy="4275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3436" y="5790418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http://localhost:8888/notebooks/Cookbook%20-%20Triaxial.ipynb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26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triaxial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40" y="1498977"/>
            <a:ext cx="7277570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36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triaxial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8" y="1591560"/>
            <a:ext cx="7277133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783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588225"/>
            <a:ext cx="7269058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861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Fatores de desmagnetização elipsoide oblato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2" y="1522835"/>
            <a:ext cx="7271165" cy="47808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79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908" r="13771" b="14946"/>
          <a:stretch/>
        </p:blipFill>
        <p:spPr>
          <a:xfrm>
            <a:off x="239265" y="1974573"/>
            <a:ext cx="4425191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97419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500,0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906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Esfera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" y="2295783"/>
            <a:ext cx="8564743" cy="3240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304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37074"/>
              </p:ext>
            </p:extLst>
          </p:nvPr>
        </p:nvGraphicFramePr>
        <p:xfrm>
          <a:off x="4797287" y="1974573"/>
          <a:ext cx="4081669" cy="3930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278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79395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47996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22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99,99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06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2061" r="9364" b="7266"/>
          <a:stretch/>
        </p:blipFill>
        <p:spPr>
          <a:xfrm>
            <a:off x="230980" y="1974573"/>
            <a:ext cx="4486659" cy="3930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48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Prolato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228706"/>
            <a:ext cx="8487511" cy="3310702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67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7311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Revisão integrada: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Compilar em único trabalho a teoria da modelagem de corpos elipsoidais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Integrar em uma única teoria os três tipos de elipsoides: triaxiais, prolatos e oblatos.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558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6709" r="13592" b="12580"/>
          <a:stretch/>
        </p:blipFill>
        <p:spPr>
          <a:xfrm>
            <a:off x="459581" y="1974573"/>
            <a:ext cx="4047849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61053"/>
              </p:ext>
            </p:extLst>
          </p:nvPr>
        </p:nvGraphicFramePr>
        <p:xfrm>
          <a:off x="4770784" y="1974573"/>
          <a:ext cx="4108172" cy="3931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049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22092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135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499,98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117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7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468000"/>
            <a:ext cx="7886700" cy="638175"/>
          </a:xfrm>
        </p:spPr>
        <p:txBody>
          <a:bodyPr>
            <a:normAutofit fontScale="90000"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Comparação Triaxial x Oblato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2189198"/>
            <a:ext cx="8432754" cy="3240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241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6394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48998"/>
              </p:ext>
            </p:extLst>
          </p:nvPr>
        </p:nvGraphicFramePr>
        <p:xfrm>
          <a:off x="4770784" y="1974573"/>
          <a:ext cx="4108172" cy="3957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1577">
                  <a:extLst>
                    <a:ext uri="{9D8B030D-6E8A-4147-A177-3AD203B41FA5}">
                      <a16:colId xmlns:a16="http://schemas.microsoft.com/office/drawing/2014/main" val="2007031438"/>
                    </a:ext>
                  </a:extLst>
                </a:gridCol>
                <a:gridCol w="1159846">
                  <a:extLst>
                    <a:ext uri="{9D8B030D-6E8A-4147-A177-3AD203B41FA5}">
                      <a16:colId xmlns:a16="http://schemas.microsoft.com/office/drawing/2014/main" val="2958558776"/>
                    </a:ext>
                  </a:extLst>
                </a:gridCol>
                <a:gridCol w="1356749">
                  <a:extLst>
                    <a:ext uri="{9D8B030D-6E8A-4147-A177-3AD203B41FA5}">
                      <a16:colId xmlns:a16="http://schemas.microsoft.com/office/drawing/2014/main" val="1093067579"/>
                    </a:ext>
                  </a:extLst>
                </a:gridCol>
              </a:tblGrid>
              <a:tr h="5046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Parâmetro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702730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a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70610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b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7710564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c</a:t>
                      </a:r>
                      <a:endParaRPr kumimoji="0"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u="none" strike="noStrike" kern="1200" baseline="0" dirty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7455883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Strike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454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Dip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600699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Rake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7988818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xc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648002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7495525"/>
                  </a:ext>
                </a:extLst>
              </a:tr>
              <a:tr h="383644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zc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5624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8581" b="16617"/>
          <a:stretch/>
        </p:blipFill>
        <p:spPr>
          <a:xfrm>
            <a:off x="345281" y="1974573"/>
            <a:ext cx="4211694" cy="3957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558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459581" y="184666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Modelagem – Anisotropia de forma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6" y="1572446"/>
            <a:ext cx="5858349" cy="466318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6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Metodologia –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583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085159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4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990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9278" y="1910443"/>
            <a:ext cx="57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isotrópico de susceptibilidade: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58780"/>
              </p:ext>
            </p:extLst>
          </p:nvPr>
        </p:nvGraphicFramePr>
        <p:xfrm>
          <a:off x="2389414" y="2996294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0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9414" y="2996294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706273"/>
              </p:ext>
            </p:extLst>
          </p:nvPr>
        </p:nvGraphicFramePr>
        <p:xfrm>
          <a:off x="2233613" y="4121150"/>
          <a:ext cx="4583112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1" name="Equação" r:id="rId5" imgW="952200" imgH="317160" progId="Equation.3">
                  <p:embed/>
                </p:oleObj>
              </mc:Choice>
              <mc:Fallback>
                <p:oleObj name="Equação" r:id="rId5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3613" y="4121150"/>
                        <a:ext cx="4583112" cy="152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31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04257" y="1910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23249"/>
              </p:ext>
            </p:extLst>
          </p:nvPr>
        </p:nvGraphicFramePr>
        <p:xfrm>
          <a:off x="2544536" y="1910443"/>
          <a:ext cx="4471306" cy="86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1" name="Equação" r:id="rId3" imgW="1180800" imgH="228600" progId="Equation.3">
                  <p:embed/>
                </p:oleObj>
              </mc:Choice>
              <mc:Fallback>
                <p:oleObj name="Equação" r:id="rId3" imgW="118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4536" y="1910443"/>
                        <a:ext cx="4471306" cy="86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423430"/>
              </p:ext>
            </p:extLst>
          </p:nvPr>
        </p:nvGraphicFramePr>
        <p:xfrm>
          <a:off x="2380796" y="3385021"/>
          <a:ext cx="47593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2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796" y="3385021"/>
                        <a:ext cx="47593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947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996"/>
              </p:ext>
            </p:extLst>
          </p:nvPr>
        </p:nvGraphicFramePr>
        <p:xfrm>
          <a:off x="2876549" y="1792513"/>
          <a:ext cx="3571703" cy="82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4" name="Equação" r:id="rId3" imgW="876240" imgH="203040" progId="Equation.3">
                  <p:embed/>
                </p:oleObj>
              </mc:Choice>
              <mc:Fallback>
                <p:oleObj name="Equação" r:id="rId3" imgW="8762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49" y="1792513"/>
                        <a:ext cx="3571703" cy="828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36004"/>
              </p:ext>
            </p:extLst>
          </p:nvPr>
        </p:nvGraphicFramePr>
        <p:xfrm>
          <a:off x="2874963" y="3250067"/>
          <a:ext cx="35194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5" name="Equação" r:id="rId5" imgW="863280" imgH="279360" progId="Equation.3">
                  <p:embed/>
                </p:oleObj>
              </mc:Choice>
              <mc:Fallback>
                <p:oleObj name="Equação" r:id="rId5" imgW="863280" imgH="27936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3250067"/>
                        <a:ext cx="35194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176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075929"/>
              </p:ext>
            </p:extLst>
          </p:nvPr>
        </p:nvGraphicFramePr>
        <p:xfrm>
          <a:off x="2985406" y="1588408"/>
          <a:ext cx="3464376" cy="115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4" name="Equação" r:id="rId3" imgW="952200" imgH="317160" progId="Equation.3">
                  <p:embed/>
                </p:oleObj>
              </mc:Choice>
              <mc:Fallback>
                <p:oleObj name="Equação" r:id="rId3" imgW="9522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5406" y="1588408"/>
                        <a:ext cx="3464376" cy="115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039859"/>
              </p:ext>
            </p:extLst>
          </p:nvPr>
        </p:nvGraphicFramePr>
        <p:xfrm>
          <a:off x="850220" y="3447823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5" name="Equação" r:id="rId5" imgW="2108160" imgH="241200" progId="Equation.3">
                  <p:embed/>
                </p:oleObj>
              </mc:Choice>
              <mc:Fallback>
                <p:oleObj name="Equação" r:id="rId5" imgW="210816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20" y="3447823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68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50288"/>
              </p:ext>
            </p:extLst>
          </p:nvPr>
        </p:nvGraphicFramePr>
        <p:xfrm>
          <a:off x="907370" y="1659845"/>
          <a:ext cx="76660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9" name="Equação" r:id="rId3" imgW="2108160" imgH="241200" progId="Equation.3">
                  <p:embed/>
                </p:oleObj>
              </mc:Choice>
              <mc:Fallback>
                <p:oleObj name="Equação" r:id="rId3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370" y="1659845"/>
                        <a:ext cx="76660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to 6"/>
          <p:cNvCxnSpPr/>
          <p:nvPr/>
        </p:nvCxnSpPr>
        <p:spPr>
          <a:xfrm>
            <a:off x="1477735" y="3045279"/>
            <a:ext cx="468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15735" y="3818165"/>
            <a:ext cx="7946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22697"/>
              </p:ext>
            </p:extLst>
          </p:nvPr>
        </p:nvGraphicFramePr>
        <p:xfrm>
          <a:off x="4005944" y="2587285"/>
          <a:ext cx="4759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0" name="Equação" r:id="rId5" imgW="1257120" imgH="241200" progId="Equation.3">
                  <p:embed/>
                </p:oleObj>
              </mc:Choice>
              <mc:Fallback>
                <p:oleObj name="Equação" r:id="rId5" imgW="1257120" imgH="2412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44" y="2587285"/>
                        <a:ext cx="47593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6417"/>
              </p:ext>
            </p:extLst>
          </p:nvPr>
        </p:nvGraphicFramePr>
        <p:xfrm>
          <a:off x="2653395" y="4127500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1" name="Equação" r:id="rId7" imgW="914400" imgH="203040" progId="Equation.3">
                  <p:embed/>
                </p:oleObj>
              </mc:Choice>
              <mc:Fallback>
                <p:oleObj name="Equação" r:id="rId7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395" y="4127500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796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8682"/>
              </p:ext>
            </p:extLst>
          </p:nvPr>
        </p:nvGraphicFramePr>
        <p:xfrm>
          <a:off x="2588081" y="1702708"/>
          <a:ext cx="4416877" cy="98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2" name="Equação" r:id="rId3" imgW="914400" imgH="203040" progId="Equation.3">
                  <p:embed/>
                </p:oleObj>
              </mc:Choice>
              <mc:Fallback>
                <p:oleObj name="Equação" r:id="rId3" imgW="914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8081" y="1702708"/>
                        <a:ext cx="4416877" cy="981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08985"/>
              </p:ext>
            </p:extLst>
          </p:nvPr>
        </p:nvGraphicFramePr>
        <p:xfrm>
          <a:off x="2351088" y="3530600"/>
          <a:ext cx="4722812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3" name="Equação" r:id="rId5" imgW="977760" imgH="469800" progId="Equation.3">
                  <p:embed/>
                </p:oleObj>
              </mc:Choice>
              <mc:Fallback>
                <p:oleObj name="Equação" r:id="rId5" imgW="977760" imgH="469800" progId="Equation.3">
                  <p:embed/>
                  <p:pic>
                    <p:nvPicPr>
                      <p:cNvPr id="0" name="Objeto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3530600"/>
                        <a:ext cx="4722812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74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19013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1" name="Equação" r:id="rId3" imgW="977760" imgH="469800" progId="Equation.3">
                  <p:embed/>
                </p:oleObj>
              </mc:Choice>
              <mc:Fallback>
                <p:oleObj name="Equação" r:id="rId3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52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752471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5" name="Equação" r:id="rId3" imgW="977760" imgH="469800" progId="Equation.3">
                  <p:embed/>
                </p:oleObj>
              </mc:Choice>
              <mc:Fallback>
                <p:oleObj name="Equação" r:id="rId3" imgW="977760" imgH="46980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279911"/>
              </p:ext>
            </p:extLst>
          </p:nvPr>
        </p:nvGraphicFramePr>
        <p:xfrm>
          <a:off x="3473450" y="3446917"/>
          <a:ext cx="20415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6" name="Equação" r:id="rId5" imgW="609480" imgH="469800" progId="Equation.3">
                  <p:embed/>
                </p:oleObj>
              </mc:Choice>
              <mc:Fallback>
                <p:oleObj name="Equação" r:id="rId5" imgW="609480" imgH="4698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446917"/>
                        <a:ext cx="20415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8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673505"/>
              </p:ext>
            </p:extLst>
          </p:nvPr>
        </p:nvGraphicFramePr>
        <p:xfrm>
          <a:off x="2923041" y="5110163"/>
          <a:ext cx="36401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0" name="Equação" r:id="rId3" imgW="901440" imgH="279360" progId="Equation.3">
                  <p:embed/>
                </p:oleObj>
              </mc:Choice>
              <mc:Fallback>
                <p:oleObj name="Equação" r:id="rId3" imgW="9014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1" y="5110163"/>
                        <a:ext cx="36401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29187"/>
              </p:ext>
            </p:extLst>
          </p:nvPr>
        </p:nvGraphicFramePr>
        <p:xfrm>
          <a:off x="2716213" y="1520825"/>
          <a:ext cx="39465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1" name="Equação" r:id="rId5" imgW="977760" imgH="469800" progId="Equation.3">
                  <p:embed/>
                </p:oleObj>
              </mc:Choice>
              <mc:Fallback>
                <p:oleObj name="Equação" r:id="rId5" imgW="977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520825"/>
                        <a:ext cx="39465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982600"/>
              </p:ext>
            </p:extLst>
          </p:nvPr>
        </p:nvGraphicFramePr>
        <p:xfrm>
          <a:off x="3473450" y="3446917"/>
          <a:ext cx="20415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2" name="Equação" r:id="rId7" imgW="609480" imgH="469800" progId="Equation.3">
                  <p:embed/>
                </p:oleObj>
              </mc:Choice>
              <mc:Fallback>
                <p:oleObj name="Equação" r:id="rId7" imgW="6094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446917"/>
                        <a:ext cx="20415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757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561975" y="335968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Modelagem – Análise de susceptibilidade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97725"/>
              </p:ext>
            </p:extLst>
          </p:nvPr>
        </p:nvGraphicFramePr>
        <p:xfrm>
          <a:off x="2866570" y="2559956"/>
          <a:ext cx="3548158" cy="204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Equação" r:id="rId3" imgW="749160" imgH="431640" progId="Equation.3">
                  <p:embed/>
                </p:oleObj>
              </mc:Choice>
              <mc:Fallback>
                <p:oleObj name="Equação" r:id="rId3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6570" y="2559956"/>
                        <a:ext cx="3548158" cy="204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662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Resultados da análise de susceptibilidade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86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" y="1563756"/>
            <a:ext cx="7279689" cy="4767252"/>
          </a:xfrm>
          <a:prstGeom prst="rect">
            <a:avLst/>
          </a:prstGeom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80960"/>
              </p:ext>
            </p:extLst>
          </p:nvPr>
        </p:nvGraphicFramePr>
        <p:xfrm>
          <a:off x="1799770" y="4923064"/>
          <a:ext cx="706665" cy="29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0" name="Equação" r:id="rId4" imgW="482400" imgH="177480" progId="Equation.3">
                  <p:embed/>
                </p:oleObj>
              </mc:Choice>
              <mc:Fallback>
                <p:oleObj name="Equação" r:id="rId4" imgW="4824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70" y="4923064"/>
                        <a:ext cx="706665" cy="29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40837"/>
              </p:ext>
            </p:extLst>
          </p:nvPr>
        </p:nvGraphicFramePr>
        <p:xfrm>
          <a:off x="1724476" y="5854417"/>
          <a:ext cx="1026889" cy="28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1" name="Equação" r:id="rId6" imgW="812520" imgH="228600" progId="Equation.3">
                  <p:embed/>
                </p:oleObj>
              </mc:Choice>
              <mc:Fallback>
                <p:oleObj name="Equação" r:id="rId6" imgW="812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4476" y="5854417"/>
                        <a:ext cx="1026889" cy="28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10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AutoShape 2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png;base64,iVBORw0KGgoAAAANSUhEUgAAAlcAAAH5CAYAAACsxRuHAAAABHNCSVQICAgIfAhkiAAAAAlwSFlzAAALEgAACxIB0t1+/AAAIABJREFUeJzs3Xm8JFV9///XB8RZ2B0QZFFAAR1FRQPiBnEJosafMcZ9wZjFhxhFDYogKoiiEqO4QBIX3BAU9YshLgFUdFxYFFCWAcHIoKAsM+AwMIvDzOf3R3XP9O3p7lvdXctZ3s/HYx5zb3ff6lPV3VXv/pxTp8zdEREREZFqbNZ2A0RERERSonAlIiIiUiGFKxEREZEKKVyJiIiIVEjhSkRERKRCClciIiIiFVK4EhEREalQo+HKzA42s3PN7GYzW29mhw94zPFmdouZrTSzC81sYd/9c8zsE2Z2h5ndY2b/bWa7NrcWIiIiIsM1XbnaErgSOBJYBcyYwdTMjgbeCvwLcABwO3CBmW3V87BTgL8FXgo8FdgG+JaZqQonIiIirbO2Zmg3sxXAG9z9i53fDfgD8HF3/0DntrkUAesod/+UmW3b+f017n5W5zG7ATcBz3b381tYFREREZENQqr27AnsBGwISO6+GlgEPKlz0+OBLfoeczNwbc9jRERERFoTUrjaufP/bX23395z387AOndf1veY2yiCmYiIiEir7td2A0qaqO/SzHRVahERyY67W9ttyFlI4erWzv87ATf33L5Tz323Apub2YK+6tXOFN2Hm1j7y/OqbucG6+++s/Jlnnj613nXa/+u8uXGbN3y/kLldN535rc57uXPrXSZMpO2cTOq3s6bb7ugsmWloq598mbbPKDyZXZt8dhn1bZsKSekbsEbKcLTod0bOgPanwL8rHPTZcDavsfsBjy85zG1W3/3nbUEK5lp3fJllQcrERlOn7nm6BiStkYrV2a2JbB359fNgIeY2WOBZe7+ezM7BTjWzK4DbgCOA1YAZwK4+3Iz+yxwspndDtwJfAT4FfC9JtZBH4j6aecu0q7uZ1CVrHqtv/vOWitY0p6muwUPAH7Q+dmBEzr/Pg+81t1PNrN5wKnA9sDFwKHufm/PMt4M3Ad8FZhHEape6Q3MKdFEsDp4/4WzPyhRTYWqg/fbe/YHyVS0jZtR93ZWyKp/n6yAlabW5rlqgpl5VWOuVLGqjypVInHIOWTVrcqAtcVjn6UB7S0LacxVsBSs6qNgJRIPjcmqj44zaQnpbMEg6Q1fD+2gReKl7sJ6qIswHapcjaBgVT198xVJhz7L1dNxJw2qXA2hN3i1tBMWSZOqWNVTBSt+qlwNoGBVLQUrkfSpKl0tHYfipnDVR2/o6mhnK5Iffearo+NRvNQt2ENv5Gpo5yqSN3UVVkddhHFS5apDwaoaClYi0qXqdTV0fIqPKlfojVsF7UDzUeVrrcpGHtYtX6bXekqqYMUl+3ClYDUdhaq4tf36Tfr8OlDHR12F01PAikfW4UrBajptH5hldqm+RqPWSwfvsKmKNR0FrDhkG64UrCaX6gE7ZnpNNhq2LXRAD4eqWNNRwApfluFKwWpyOoi3T6/BZBS6wqMq1uQUsMKWXbhSsJqMDujt0HavX/821sG+WapiTU4BK1xZhSsFq8noAN8cbev2DXoNdOCvn6pYk1HAClM24UrBajI62NdL2zcOva+TAkB9VMWajAJWeLIIVwpW49NBvx7arvFTN2L9VMUanwJWWJIPVwpW41MAqJa2Z9pU1aqHAtb4FLDCkXy4kvIUAqqjbZknBa1qqZtwfCoohEHhSgCFgSpoG0ovdR9WR1UsiY3ClSgUTEHbTspSFWY6ClgSE4WrjCkYTEbbTaahrsPJKaBKLBSuMqWAMD5tM6magtZkVMUKi5l5lctzd6tyeW1QuMqQQkJ52lbSFFVlxqOAFZYj7CGVLOc0v6mS5bRN4SozCgvlaDtJW1TNKk+BVEKlcJUJhYXZaRtJaBQeylEVS0KzWdsNkPopNIy2bvkybSMJmt6js9P2kZAoXCVOO5zhdMCS2Og9O5q2jYRC3YIJ045mMG0XiZ3GZQ2nLkIJgcJVohQgNqVtIinSuKxNaZtI2xSuEqMAsSltE8mBAsWmVMWStmjMVUIUImbS+BTJkd73M2lbSBsUrhKhHchGOriI6HPQS9tBmqZwlQDtOAo6mIhsSp+JgraDNEnhKnLaYShUicxGn5GCtoE0ReEqYrnvKHTAEBmPPjPab0ozFK4ilfsOIvf1F5lG7iEr53WXZihcRSjnHUPuBwWRKuX8WdK+ROqkea4ik+vOINf1DsXqZctrf465C7at/TlkU7nPj6W5sKQOClcRyTFg5LjOTWoiNJU1TlsUxKqXc8hSwJKqKVxFIseQkeM61yGkAFWVYeuk0DW9XINGrust9VC4ikBuISO39a1SikFqHApd1ci1iqWAJVVRuApcbkEjt/WdRu5BahyDtpUC1+xyDBs5rrNUT+EqYDkFjZzWdVIKU9Xq354KW4PlWMVSwJJpaSqGQOUUNnJa13GsXrZ8xj+pl7b1aLl9TnNb31CZ2e5mdqGZXWNmV5vZmzq3f9XMruj8u9HMruj5m2PM7AYzu87MDm2j3apcBSiXD3Uu61mWDurhUFVrsNyqWKpgBWEt8BZ3/6WZbQVcZmYXuPtLug8wsw8Df+r8vBB4CbAQ2BX4npnt4+7rm2y0wlVgcgkcuaznbBSo4tD7Oilo5RU6clrXELn7rcCtnZ/vMbNrgV2AawHMzIAXA0/r/MnzgbPcfS2wxMx+AxwIXNxkuxWuApJD4MhhHWejQBU3Ba1CblUsaZ+Z7QHsD1zSc/NTgdvc/f86v+/CzCB1M0UFq1EKV4HIIXTksI7DKFClSUErj8pODuvYllt8NbewetbHdboEvw4c6e739Nz1MuDMWf7cJ2/hZBSuApBD6MhhHfspUOUl56CVQ/jIYR2nseOcyeLEjmzFY9lqw++/WL3pftPMtgC+AZzh7t/suf1+wAuAx/U8/BZg957fd+vc1iidLdiy1ENHjhdH1RlnkuN7IIfPeurrF6LOmKrPAovd/ZS+u58JXOvuf+i57VzgpWZ2fzPbE9gbuLSZ1m6kylWLUv+gpr5+vXI7kEo5OVazUq/wpL5+AXoy8Ergyp7pFo5x9/+lOCvwrN4Hu/tiMzsbWAzcBxzh7uoWzEXqwSP19etSqJKyuu+VHEJW6gEk9fULibv/hCG9bO7+90NuPwk4qc52zUbhqgUpB4+U162XQpVMKpdqVupnEypgySgKVw1LOXykvG6gQCXVy6GalXIISXndZDoa0N6glMNHyuuW4+BkaVbq77GU9w8pr5tMTuFKppbqziX1A56EJ+X3XKr7CUh73WQy6hZsSKofvhTXK9WDm8Qj1e7C1MdhiXQpXDUgxQCS4jopVEloUg5ZqQWsFNdJJqduwZqlGEJSW6eUu2IkDSm+R1Pbj0Ca6ySTUbiqUYoftNTWKbUDlqQttZCV2v4E0lwnGZ/CVU1S/ICltE6pHaQkLym9d1Par3SluE4yHo25klJS2VmkdFBqy+pld1e2rLkLtqlsWblJaTxWiuOVUlwnKU/hqgapBJGuFNZHoWq0KgNTXc+rIDZYKiFLYURSonBVsRSCSK8U1kfBaqO2QlQVRrVdwSuNkJVawEptfaQ8hasKpRBEesW+PrmHqpiD1LgGrWuugWv1suUKWAFJbX2kHIWrisQeRPrFvD45hqqcglRZ/dskp7AVexUrtclGFbDyo3Alm1CwCp/C1PhyDFuqYom0Q+GqAjGHkX6xrksOoUqBqlq5hK0UqlgpBKxU1kPKUbiaUqxhZJBY1yXVYKUw1aze7Z1i0Iq5ipVKMEllPWR2CldTiDWMDBLjuqQYqhSowpBq0Iq5ipVKMEllPWQ0hStRsGqZAlXYUgxasVaxFEwkFrr8zYRiDCSDxLgeqQSr1cvuVrCKTEqvWayfoxj3Wf1SWAcZTZWrCaTywYhtPWI9GPRK5cCcu1SqWTF3E8ZOVbi0qXI1ptgCyTCxrUfswSqliofMlMJrG9vnK7b91zCprIdsSpWrDMX2gY5tx98V+wFXxhN7NSu2cViq/IRl+y02r2ZBq6tZTNsUrsYQWygZJKZ1UKiSWHXfA7GFrNi6CVMIWCmsg2xK3YIlxRRKholpHWIMVil0D0m1Yn1PxPT5i2m/NkwK6yAzBReuzOx+ZnaSmf3WzFZ1/j/RzDbve9zxZnaLma00swvNbGFbbY5BTB/emHbsEO8BVJoT43skps9hTPs3yUNw4Qo4Fngd8EZgX+BI4AjgmO4DzOxo4K3AvwAHALcDF5jZVnU0KPYPbkztj2mHHuMBU9oV23smps9jTPu5QWJvv8wU4pirA4Bz3f3bnd9/Z2bfAp4AYGYGvBn4gLuf07ntcIqA9XLgU1U2JvY3fCztj2knHtPBUcIU05ismMZhxT5+Kfb2y0YhVq6+CzzdzPYF6HT3PQ3ohq09gZ2A87t/4O6rgUXAk5ptatgUrKoVW9VBwhfTeyqWz2ks+z1JW3CVK3c/zcx2A641s/so2vg+d//PzkN27vx/W9+f3g7sUmVb9CGtXyw77FgOgG1Y86cVpR87Z7uta2xJvGKpZMU2XUOMVL1KQ3DhyszeBPw98FLgGmB/4GNmtsTdT5/lz72qdsQerGJofwzBKsdQNU5YqnvZuYWx1cvuVsCqQOwBJfb2S4DhCngnRaXq7M7v15jZQygGtJ8O3Nq5fSfg5p6/26nnvg1OPP3rG34+eP+FHLJ/+icVKlhNL/VQVWeAqtKodqYavGKoYilgheVHVyxm0RWL226G9AgxXBmwvu+29Z3bAW6kCFGHApcBmNlc4CnAUf0Le9dr/27sBsQQToaJoe0KVs2KJUiNa9B6pRS4Qg9ZClj1Gqfth/QVDt73+W/U1SwpKcRw9U3gHWZ2I7CYolvwLcAXANzdzewU4Fgzuw64ATgOWAGc2U6Tw6BgNZ1UQlWqYaqM/nVPIWyF3FWogCUyWIjh6i3A3cCpFF19f6SYXuG93Qe4+8lmNq/zmO2Bi4FD3f3eaZ88hoAySAztDjVYxR6qcg5Ts0klbIVcxVLAqk+s7ZYAw1UnIB3FgC6+vsedAJxQ5XPHEFBipWBVLQWqyfRutxiDVqhVrBgCVqwUsOIUXLiS8YUeCkMMVjGGKgWqasUatEKtYoUesBRSpEkhTiLaitADyjCht1vBajpr/rRiwz+pT4zbOcT3cYif916h7y+HibXdOVO4It43bujtDnFHG+IBqV+MB/qUxLT9Q3w/h/i57xX6fnOYWNudK3ULSi1C28GGeBDqF8PBPDfd1yTkbsMQuwlD7yIUqVv2latYvw2E3G4Fq/HEUiXJWQyvUWjv89D2A71C3n+OEmu7c6TKVYRC/oCFtkMN7YDTFfqBWgYLfRB8aFWskCtYGuAudcq6chVySBkm5DaHFKxWL7s7yGAVQwVEygn5tQzpvR/SfqFfyPvTYWJsc46yDldSnZB2oCEdWLpCPhDLdEJ9bUP6HIS0f5C4mNnuZnahmV1jZleb2Zv67v9XM1tvZg/oue0YM7vBzK4zs0Obb3XG4SrG9B9qm0PacYZ0QIFwD7xSvRBf65A+DyHtJ3qFul8dJcY2T2Et8BZ3fyRwEPAGM3sEFMEL+Cvgpu6DzWwh8BJgIXAYcJqZNZ51sgxXMb4xQ21zSDvMkA4kIR5opRmhvfYhfS5C2l/0CnX/KuDut7r7Lzs/3wNcC+zSufsjwNv7/uT5wFnuvtbdlwC/AQ5sqLkbZBmupBqh7ChDGl8V2oFV2hPSeyGkz0go+43Y5RgIzWwPYH/gEjN7PnCzu1/Z97BdgJt7fr8Z2LWRBvbI7mzBGN+QIbY5lB1kKAcMSPcMwFVLm1uveTuEdwbetNb8aUUwZxaGcm3CEM8ijPHswRjb3O+G+1bym3UrZ32cmW0FfB04ElgPHEvRJbjhISP+3Kdp4ySyC1exUbAaLpRglUKoajJAjTKqHTEHr5AmI1XAGi6FsNKWHedsPuHfbc2T2Pi5OG/pnZs8xsy2AL4BnOHu3zSz/YA9gF+ZGcBuwGVm9gTgFmD3nj/frXNbo7IKVyEGFZlMCMEq1lAVSpAa16B2xxa4QglZoQQsmV7qgdCK9PRZYLG7nwLg7lcBO/U85kbg8e5+p5mdC5xpZh+h6A7cG7i06XZnFa5iE2IYDKFqpWA1nljDVBn96xZL2AqhqzCEgKXqlZTwZOCVwJVmdkXntmPd/bs9j9nQ7efui83sbGAxcB9whLuH2y1oZlsDjwN27tx0K3C5u0ex5w4xqIwSYnsVrOIIVSmHqdnEFLZCqGIpYA0WW8CKrb3jcPefMMvJd+6+V9/vJwEn1dmu2YwMV2Z2f+ClwD8DTwD6O1XXm9klwKcpTn1cU0srpXUKVmEHq5wD1Si92yXUoNV2FUsBS6R6Q9Ogmb0E+DVwGvB74M3AIcAjO/8OoRi1/zvgE8CvO38TnBCrQKOE1t7cg1VIp9T3WrV0xYZ/MruQt1fb77G2v7gUbWh/P9MrtP3wbGJrb+pGVa4+Arwf+GJn4q5Bfgyc2jlF8lXAh4GvVtvEvOgDsqm2g1VIQgwGMQq1otVmFSuEClZoUu5uk3qNClcPdffVZRbSCV//YWafq6ZZ1VFYmU7b3ybbClYhhSoFqnp1t28oIavNsVhtByx1D05HYTAcQ7sFywaraf9GNgotCCpYtSvULqxUhdZt2Nb7sO0uwrb3O/1C2y9LHMaaiqEz38SDgLn997n7b6tqlLSv7R1czsEqlIN7zkKpZrXVTagKVrwUBsNQKlyZ2Q7AqcALhvyNs+mZhDIGfSA2aiNYKVTJICGErFwDVkjU3SbjKlu5+jTwdDpnBQJ/rq1FGQotWLVZtcoxWClUha/tkNXWOKw2A1Zo1SsFLBlH2XD1NODN7h7cgHWploJVcxSq4hNCyFLAEgnfyFlPeyynmJFdKhZS1UrBqhkhDZqWybT5Grbxvm17kHsoQtpfS9jKVq5OA15vZv/bxjV6JG25BKsUAtXKZasqX+b8BfMqX2ZT2qpk5VTBUvVKYlQqXLn7h8zsE8BiM/secNeAx7y76salLqRvQW1VrZoOVm1Wq2JQR3ia5jljCV6rlq5QwKr1ecMJWBp7JWWUPVvwucA/AnOAfYc8TOEqUgpW9Qk5VLURpMY1qI2hBq42qlhtX5ewSSEFLJHZlO0W/Hfg58AbgF+7u84WnFJIVascNB2sQgxVMYSpMvrXI7Sw1XQVq+kzCTVFg6pXMruy4erBwJHuflWdjclFSMEqh6pVzsEqlUA1SohhK/UqlroHRUYre7bgryhmZpeEKFhVK5SzAFcuW7XhX45CWv+m3w9Nvt9zP4MwpC/JEp6y4epNwNvM7Cl1NiYHuX8gUw5WbQopUIQkhO3SdOhOPWC1fWkukTLKdgv+P2AbYJGZ3QP8CTCKy94Y4O7+4HqaKHVoYwelYFU9hanyutuqrW7DJsdipT7QPZTuQY29kmHKhqvvz3K/5r4qIZSqVerf/JoKVm2FKgWq6fRuv6aDVpNjsZoKWBrgLrKpsvNcvabmdkjimqpapRysFKqq11Y1q6kqVsoBS9UrCVnZMVcypZyrVgpW02l7zFAO2tjGTb2PmvpcaPyVyEZDw5WZPX/chU3yN5K2lIJV0wOTFaqa1/Q2b/tECKlGKF+eJRyjugX/08yOo7iu4Nnufu+gB5nZNsCLgNcDuwL/XXkrIxfKBy/Vb3lNBaumKFC1r8nuwibGYal7UOq2/ZZbVLOgpdUspm2jwtU+wDuAj1IErV8BVwPdpLAAeAywH7CKIoS9v76myjRS7Q5MKVgpVIVn5bJVjY3HqnscVsoBKwQaeyW9hoYrd18BvNPMTgJeDBwG/CXwwM5DbgN+QRGqvjKsspW7UKpWTUtlgsEmglUsoWrl0vraOX+H9mdVH6bpKlYKAatpql5JaGY9W7ATmj7X+ScRUnfgZHIMVnUGqEmeN6TQ1VTISiFgqXoluSs7z5VIaSl0B9YdrEIJVW2FqbL62xdC2Gqiq1ABa5LnU/VKwqFwVaMQugSbrlopWM2uzWAVepiaTShhq4kqVgoBq2khBCxVrwQUriQyMQertkJV7IFqlN51ayNo1V3FavKSOXXItXtQRJOI1kRVq/ikFKxWLl214V8u2lrnuufGqvN92cTZtk3vF0IYYxrC/l/apXAllYi9O7CuA1jTk1LmFqiGaStk1SX2gCWSG4WrGoTwrSWEb29VijVYNUWharCmq1kKWIPlWL2SvJUKV2b2+hH3zTWzU6trksSm7h2ngtWI51GoKq2pbVVntTLmy+XEPmxgXCF8yZb2lK1cnWpm55jZA3pvNLP9KCYSPbzylsnEmvzWFvMOM9ZgleN4qio1GbLqUNf7NrXuQVWvpE1lw9VhwBOBX5nZ0wDM7E3ApcAa4HH1NC8++rZSrbp2+HUcoJoYX6VAVZ0mQpYC1kwxfxmbhI4H+SoVrtz9fIrrCF4DXGBml1Fcc/A04CB3v76+Jso4UqpaxRas6qRKVX3q3raxBayUqHolbSk9oN3dbwP+DbgP2B+4HHivu6+tqW3R0beU6ihYdZatUNWYGANWHVS9EpleqUlEzex+wInA24DzgDOAjwFXmtkr3f3H9TVRykqpalWHmIJVaIFq1dKVtS5/3g7za11+Wd3tXseEpHVMOFrXJKMpzt7eFs3YnqeyM7T/lKJb8Ch3PwXAzC4EvgBcaGYnufu7a2qjZKaOb84KVuXVHaTGec62QtfKpauyD1h1anLm9hAuiSP5KdstuC3F2KpTuje4+60UA93fAby9hrZFpe0uwVSqVrGcsVRHsGqrC3DV0pUz/oWkzXbV9XrU8d6p48uDuger0/bxQZpXNlw93t1/2X+jFz4MPKnaZolUp+oDT13BqkmhhqlR2gqBCljx08B2aVrZswXvneX+y6tpTpza/laiqtVwClYbxRioRmlyXeqoYsU0yL0uOVWvJC+6/I0kK/Rg1UQ3YGqBapAm1zH0gKXq1XBtV6/a/hIuzVK4ktJiq1pVqY5gVafUA9UwTay3Ala1VL2SUcxsdzO70MyuMbOrOxOYY2Yv6ty2zswe1/c3x5jZDWZ2nZkd2ka7Fa6m1Pa3kba/jVUh9O7AmIJVrqGqX93bIceAJdKStcBb3P2RwEHAG8zsEcBVwAuARb0PNrOFwEuAhRQn3Z1mZo1nHYUrKSWmb5c5BiuFqsHq3C5Vd+uGPgYrhepV219G2/4yHiN3v7V7Qp273wNcC+zi7tcNuTrM84Gz3H2tuy8BfgMc2FiDOxSuItb2jqIKVe+wcwtWClXl1B2yKltWhe85Va8kNWa2B8UVYi4Z8bBdgJt7fr8Z2LW+Vg02dBJRMzsc8LILcvcvVtKiiOTyLSSmqlWI6gpVMr7udqt6ctIqJx2tcqLRqicYTWHmdk0qGicz2wr4OnBkp4I1jtJZpiqjZmj/3JjLyi5cyXRyqFopWIVp1dKVQQesHDU5a3ubUr0czqSfp1+uWM4vV4z+Am9mWwDfAM5w92/OsshbgN17ft+tc1ujRoWrvRprhYytqS7BWKpWOQSrEELVXfdWe5327bfcotLljaOOKlZVAUvVK8nFY7felsduvbGS+IU/zsxBZmbAZ4HFvVeJ6WM9P58LnGlmH6HoDtwbuLTKNpcxNFx1BoLJELl0CdYl1KkXFKw2qjpIlX2OpgNX1VWsHAJWXZqqXqlrMCpPBl4JXGlmV3RuOxaYA3wC2AH4tpld4e7PdvfFZnY2sBi4DzjC3YPqFpRAxV61Crk7sApVBqsmQ1UTYaqM/nY0EbaqrmKFGLCqpOrVdFLtGqyDu/+E4SffDewidPeTgJNqa1QJpcOVmT0LeD2wDzC39y6KywyqG1GiVkXVKrZgFUqgGqW3jXUHrSqrWKGNwVL1SqQ5paZiMLPnAN8F5gEPB64Dfg88GFgP/KiuBko7cqta5RSs7rp37YZ/sWmi3VVu+yreE6HOfxVq135ZKUxlI+EqO8/Vu4BTged2f3f3QyhmQN2MInhlo83xVtohbBRSsKpSXcEq1kA1SN0BMYSTB3pV9R4NrQtdJFVlw9XDKUbgr6eYL2JzgM7sqMdThC+RbFVRoahrosuUQtUgda1fVa9FVRXN0L4EQH3VqxxmbNdJUWkrG67WA+vcfT1wB0V3YNcfgYdV3TBpTwxdgiFVraoKVlVLPVT1q2N9qwq8dV+oexyqXonUr2y4uh54aOfnXwBvNrNdzOyBwFuBJTW0LUjqEkxHqsEqt1DVr66QNa1Ux1/FXr0SqUPZcPVlYN/Oz+8BHkVxvZ5bgacD766+adKGnKpW0wo1WEkh1YBVhVA+Q7lT12C6Sk3F4O6f7Pn5MjPbDzgMmA9c4O6La2qfSC1CqABUGawUqgbrbpeqpnCo47I54wpx7quY573ShKJSh7JTMTzYzO7f/d3df+/un3b3jwE3mNmDR/y5VCDmLsHQqlYhdAcqWDWrym007WsXSvdgDNUrdQ1KrMpOIroEOIjB1+d5DHAJnTMIU5Z6CVc7snJCCVZthao71qybehk7zml+d3HXvWtbvZZhr9AmGBWRapUdczXKFhTTM4hsIrWqVW7B6o416zb5F/JyZ1PVYPcQxl+FVr2KeVJRTckgVRsarsxsezPby8y6Zwnu1vm999+jgFdTDGyvjJk9yMy+YGa3m9kqM7vGzA7ue8zxZnaLma00swvNbGGVbRAJVd3BqunA08bzhhKwZHaqqEuMRnULHsnMswC/PuKxx1fSGsDMtgN+CiwCnkMxr9ZewO09jzmaYgqIwymmiXg3cIGZ7evu91TVllA08a0q9B2Yqlb1hqqmg9RsettTVxdiFd2E0w5wn7Z7sIrB7VVeczDmge0iVRoVrr7JxvmrTgfeB/y27zFrgGvc/coK2/R24BZ3f03PbTd1fzAzA94MfMDdz+ncdjhF+Ho58KkK27KBSrfji7mboF+qwSq0UDVIt411hKwQApaEQWcNSpWGhit3/yXwS4Aiz/Atd1/aQJv+BviumX0V+EvgD8Bn3P3Uzv17Aju17/PlAAAgAElEQVQB5/e0dbWZLQKeRE3hStoTQtVqGiEGqxhCVb+6qlltB6zUqld1WL3sbuYu2KbtZoiUVmpAu7t/vqFgBUUX4BHAb4BDgY8BHzSzN3Tu37nz/219f3d7z33JUJdg+6apWoUWrNoYS1WHqteh7eksQplctAopVaybop6R9JSaiqHTFXc48DKK6wrO7dzlgAHu7ntV1KbNgEvd/Z2d339lZnsDbwBOHf5nG9ozw/vO/PaGnw/eb28O3m+fipopo4S0gw1hwtBJVHnATyFQ9au6u3DaClab3YM5VK9kuEVXXc+iq25ouxnSo+w8V8cBJwBXU3QVrum7v8qpGP4A9M/4fh0bLxbdPTNxJ4pL8NDz+yZnLR738udO3SB9q2hP2xMdtlW1UrAqr8qQ1WbA0txXozXRNRjruKuD99tnRuHgpLO+22Jr4mZmmwG7AtsCfwL+4O7rx11O2XD1D8DH3f3N4z7BBH4KPLzvtn3YOLj+RooQdShwGYCZzQWeAhzVQPskItNUrWIPVqmHqn53rFkXRMBqS0iXxdFZgxITM5sPvJiid+7JFJf261ppZj8FzgLOdvdSO/eyk4guAM4do63T+ChwkJkda2YPM7MXAW+k0yXo7g6cAhxtZi/ozLX1eWAFcGZDbWxErOOtquoSbLtq1QYFq+lUtd7TvA7TBOu2x17l+JkLhXpI2mFmR1IUbY4CfgG8EvgLiqLOXwCvAi7v3L/EzN5UZrllK1eLKC5z84Pxmj0+d/+Fmf0NcBLwLoppGI5z9//oeczJZjaPInBtD1wMHOru99bdPolHjFWrKuQarLqq6iacpoLV1virkKpXIpE4GHi2u18+5P7LgXOAY8zs8cCxwMdnW2jZcHUkcI6Z3Ql8G7iz/wGT9EkO4+7fAb4zy2NOoBgHJhKMNrsDcw9V/aroJmyjizCVsVd1dA1qSgapmru/cIzHXgaUenzZcHV95//PDXtOEr1wc8qlWnUJDtZG10xMwequtdM/1/ZbNLO7qGoc1iRinVw097MGYx3U3rYUvhBUqWy4eu8s9+vCzRKUNqZfmLRqFXqwqiJMzbbMOsPWtAErtuqVugZF2lcqXLn78TW3Q/q0eZX2nLU9oHhcdQWrOgJV2eerI2i1FbBirV6J5MbMbqA4ce83vWO8J1X2bMHeBmxlZrub2VbTPrmkJZQuwVyqVnUEq7vWrms8WDXVhtjGpE0T9Kf9DFTVLV/HZMIpX1Ei5WEoEbjI3f+1imAFY4QrMzvMzC4DllOcwbfczH5uZodW0RCR3IQUrEIIVf3qaNM0223S16vts0dFpJRKp7gvFa7M7FnAt4AtgRMprv13IrAV8G0FrPik/O1vUpNWCpo+eFYZrEIMVf1SCFgSFw3LyNKCKhdWtnJ1PHABsNDdj3f3/+yMw3pU5/bjq2xUKFSibV5sXYJtDWKvQuihqlfVIbDpLsJJ3ycpdA2KROJNZvY7M/ucmb3CzHbuvdPMxroCTNlw9Rjg1P65rNx9HXAasP84TyqjxfitKaQLNU+iyYHsbXcHxlCtGiaEdocQjGMS+75BsvFx4C3Aaoo5NP9gZleb2Slm9tcUM7aXVjZcrQGGzdy2NZteyFlEKlZVsIpdVeuQQ/UqVRrWIDW4092/4e6vd/eHAXtSXGrvQRRzfP7DOAsrG65+CLzXzPbqvdHMHkKR8C4c50mlXanumGLoEpy06qFgNVNV1bdJt6uqV1IXDUdpzcN7f3H3m9z9M+7+EuCBwJfGWVjZcPUOYFvg12a2yMy+amaLKEbXbwccPc6TigzS1hiPHCoDKQWrXrGtV9MnP2jc1eRiHJ4hU9nJzP7ZzDaZ0M7dHfi/cRZWKly5+68pxl19DJgLPB6YQ1Eye4y7Xz/izyVxOY6piKlqFVsAGde06xdD9Sr2LwA57iMkLu7+DOB7wGuGPOSL4yyv7OVvcPc/AGONlhdpShsThzZBwaqcu9aum2pm9zavQSgiYXD33wK/HXLfTeMsq+w8V+8xsxcNuW9XM3v3OE8ag7b6vVWKblZTFYE2xujkEqzaNMnrGlvXoEjOzGwbMzvKzJ4wzt+VHXP1HuCrZvbhAfftTqLzXElzYhrb0dTBcarJLjMMVm11D0o7Uj0xR9pnZh82sxVmdgnwWuAMink9SyvdLQh8EniDmT0UeLm76+tQhLRDSl+TweqONfeVetyOc8bZ1Uxu2u7BkK1cuor5O8xr/HlXLV3BvB22bvx5RVp0C7ArxfjyFwFXAT8BPlt2AeNcuPkM4JnAk4Efm9mDxvhbkdpM2u0RcpdgyFWUO9bct+FfnX8zqWnC5STbPYauQREZywp3v9vdL3T3I4AHuvsLxlnAOOEKd/8pcCDFGYOXmNljxvl7SU9uZwGFflCsq2pVZThqMmhJOHLbV0jUrjSzl3Z/6UzFMJaxwlXnSZYATwKuAX4MPG/cZYjIcBNPDVBDsKo7BNW1/BzHnI2iQe2TaesEI00k2rpjgPf0XGvwlWa20zgLGDtcAbj73cBfU0wJf8wkyxDpimkw+7hinsm7ycpSSAEr5K7B2Oe7EonET4D9KHrqvk8xJOob4yyg7CjT19I390Pnos1HmtlFwL7jPKlI2yY5SDXRJRhK1aqNLrvuczY1+F3K06B2yczngMOBr7n7GRRjzsdSdob2z7v70iH3fcXdTxj3iWVTmuNqfOruqFYIY6GqfP4mq1fSPJ39nD4zO93MbjOzq3puO9DMLjWzK8zs52Z2QM99x5jZDWZ2nZkdOslzuvud7v7ZTi/dRIZ+RTSzVwPfdvdlnZ9na8xYU8OLpK6pLsGqqlZth6ped6y5L7oK1l33rmX7LTe5LJmITOdzwCeYefmZk4F3uft5Zvbszu9PM7OFwEuAhRRTKXzPzPZx9/VNN3rU3uvzwEHAss7Ps0kmXKU6mFDf8sKmakk9Up77SiR17v5jM9uj7+Y/Att2ft6OYl4qgOcDZ7n7WmCJmf2GYtzUxQ00dYZR4Wov4A89P4vMoFOr25di1aqr7epVE9cbXLV0JfN2mD/W30w6mejKZauYv6D5SUh7rfnTCuZsp7FbMrV3AD/pXDVmM+CJndt3YWaQupmigtW4oXuuzpQLmNkWwGOAqzoXNRTJTujzW00jxGDV1XbAEpEgfRZ4k7uf07nu8enAXw157NhzVFWhzF7rPuBrwLMYcrVokZg0cTp7LFMwhBysuqoIWOoaFKnXpFXRn9+2jJ/fNvZQnAPd/Zmdn78OfKbz8y0U1zvu2o2NXYYDmdle4xSOyj5+1rMFOzOT/hZ4YNknFykr5TmuxjHR3EqaKDM4sYRqkVAcsNMCjnj0Phv+lfQbMzuk8/PTges7P58LvNTM7m9mewJ7A5fOsqyfmdkZZvYMM7NBD7DCM83sy8DPyjSw7NfBk4F3mtmF7n57yb8RqZWmYZhODFWrLnUPiuTJzM4CDgF2MLPfA+8G/hk41czmAKs6v+Pui83sbGAxRa/bESUuXbMv8DbgTGCemV0O/A64B9gaeDCwP7Aa+BQl5/Usu7d6GvAA4LdmdjHFSP0ZDXb3WadrEBFpyyRdg00Mao+FJhKVNrj7y4bc9YQhjz8JOGmM5S8HjjOz91LMxH4wRcVrZ2A5RaXqQ8D33P3PZZdbNlw9FVgLLAUeBjy05z6jpQFjIrmatkswpqpVl6pXIlKXTnD6Tuff1Ertqdx9jyqeTCRGdZ8pqPmt8jbJdAwiEraJLtwsIsNpULNIOnRZMplE6Rq7mW1JcQHnQ4DtgTuBHwKnu7tGFotEIsYuwS51DRYmnUhURJpRqnJlZjsDlwMfAx4PbAkcQHG9nyvMbKfaWigiIiISkbLdgidTXL/nqe6+p7sf1BmH9ZTO7SfX1D4RERGRqJQNV88GjnX3n/be6O4/A94JPLfqhonIYJo8dHJNbDuNuROJl5ltZma7m9mjzGw3M5tobHrZP9qK4VPI39K5X0RERCQqZjbfzF5jZucBdwM3AVdSTCZ6t5md17m/9Gm9ZcPV9cCwSUJfAVxX9glF2tTEdQVDFvNgdpmermogMpOZHQncCBwF/AJ4JfAXwD6d/19FMeb8KGCJmb2pzHLLnnbzb8AXOwPXv0wxQ/uDgJdSzGj6qtJrIiIirZj04roiCTsYeLa7Xz7k/suBc4BjzOzxwLHAx2dbaNlJRM/olMNOZOPVpwFuA17n7l8usxwRadeOc+6n6pWISIe7v9DMDir52MuAF5Z5bOmBWu7+KWAX4FEUSe9RwG7u/umyyxAREREJzCIze5+ZVTaJ3lij4N19nbsvdvefdP7XaUsSFU28mLdxL9w80XNsuUXtzyEilXo2xfCmS83skVUscJwZ2rcFngPsDsztv9/d31tFg0RERESa4u7fN7P9gI8CvzCz49z936dZZqlwZWZPBr4FbDviYQpXIg3YfovNNddV5lSBbc7cBaMOe5IKd78b+Acz+y7wFTN7L7B+5kN8m7LLK1u5OoXiVMV/Aq529zVln0BEpCq6rqCI1MXMDqAoFN0AfBiY+Fts2T3VI4CXdEbKi4hIRebtUHpeQhGpgZltAbwHeDvwH8DR7r56mmWWDVe/B+ZM80QiEgZNxyCTmLfD1m03QaQulwILKOa7+n4VCyx7tuAJwNGdQe0iIo1Tl6CI1OQaYL+qghWMqFyZ2ZcA7/4K7AT81swuAu7sf7y7D7s8jkjU5u0wn1VLV5Z+/PZbbjHWxXt3nLM5d6zRAPW6TTINw45z6p+6QUTa5e6vrHqZo74KPpWN4aprBcXkob2324DHiUiNpj1jMLauQVWtRKRNZvZg4GZ3Xz/rgxkRrtx9j6oaJVKH+Qvm6UK0EhRNICqSrCXANWb2BndfNNuD9XVQJFOxVK+qqFo1MTO7zG7OdhoUn6oMTnh4LbAnxRQNB8724LEufyNStQw+kKVMMrZHgaFeTYy3mmQahkknEJ2/QBOPikzhS+7+HnefNViBwpVkqInZrWPpHgp9LFPo7ROR+JnZaWY29MBgZguBi8ZZpsLVAJtvu6DtJkQhpxJ/yhM9hhpgqmpXUxW+WAJ1SuYuKH01EpFRngH8ysye1HujmW1mZu8ALqcYc1WawpVIxKoKDqEFrLbboykYZlL3vSRuf+A84Edm9kEz28LM9gV+BhwFHO7uLx5ngQpXGdG3vLC1fUBvO9B0VdkOjUsTkdm4+0p3fyNwGPAy4GqKatVtwCPd/avjLlPhKiC6+vr4Qh6k21Q3UZUBou2A1fbzN6nJwewymbb2yRqa0pobgJuAvSnm7zzN3W+bZEGlw5WZvc7MfmlmK81sfeffuu7/kzy5SFsmOUilPO6qV1sBp+rnnTR0TnTmZuDjrUL+EiISAjP7e+BKYCWwF/BR4H/M7L/MbMtxl1cqXJnZq4FPAD8H5gKnA1+imLH9/4D3jvvEIl0az7HRpF2DVXd/7Tjnfo2FrCafS9qT0wkwEhczOxf4OHC0ux/m7kvc/V3Ak4GDgSvN7OBxllm2cvVm4APA6zu/n+buh1NMqLUKWDbOk4rkIvSKxmzqDj11Lb/JqtUkcqmCikRiO+DR7v5fvTe6+88pBrufC4x1Ueey4Wpv4EfA+s6/+3ee+C7gfcCR4zyppEPfRqsXSvWqq1tZqioIVb28fk0PYm8qQLc13kqVZcnAIe5+46A73H21u7+FYrqG0sqGq1XA/ToXLLwVeGjPffcAu47zpCJVmnQ8SYrjruoOFpMEo96/qbsSNs36t322Zl1SHW+ls5+lKu7uJR4z6/UEe5Xd010N7AOcD/wYOMbMbgTuA04ArhvnSaU9cxdsw+pld7fdjKxsv+UW3HXv2rH+Zsc5m3PHmsnOE9l+i825a23955honNRkVavQA7pITsxsL3f/bdWPL1u5+hTQ/ZrwbmAr4CfAxRRdhv9atmGx0KmwzVLXg0xLVSsRmcDPzOwMM3uGmdmgB1jhmWb2ZYqJRWdV6qunu3+l5+cbzOxRwBOB+cBP3X1pmeXI7OYu2JbVy5a33QwZYd4O81m1dOVYf5Nq9SoUbUwW2uTJCrGPt4pxbKbmHczGvsDbgDOBeWZ2OfA7iiFPWwMPphjUvpqi0LRvmYVONImou9/j7he4+38rWEkImhx3FYtcZiefdj2brFo13SWY6nirlKnXpFnuvtzdjwN2B15K0SO3JfAwiqmnfta5fTd3P87dS1U/hlauzOzBYzbwd+M8XtIxZ7utWfOnFW03I3hNV68g/QpWW8Eq9ik2RGQmd/8z8J3Ov6mN6hZcMuj5ARvwuwN5fE2W2szbYWtWLY0jpE3SNTgpBazBYqvMTVq1Srm6OimdKSh1MLMXuvs3BtxuwNvd/UNllzUqXL225+c5wHHAcuBrFBcz3Al4MUWf5PvKPqG0T2cMzjR/h3msXLqqkeeapHpVyfMmFrCqCFapV62m7RLMebyVZOvLZvYc4I3uvhLAzHYHvggsBKYPV+7++e7PZnYKxRWi/6Z3PggzOxH4JvCIMVdApHLzF8xj5bJmQhLEVb2CjYEk5pBVVbUqlrMDVbUSadSBwFnAL83sFRRzep4GXAI8epwFlR3Q/nLgv/on2upMKvqfwCvGedJYtDWwMMazVGL/dtrkQWzSykdVgSC27rSuEILVpK+d5raKS4z7YJmeu18J/AXwU+AiiorVCe7+bHe/bZxllQ1XWwI7Drlvx879IlOLbb6rpg+aVQasWEJWTG0NRcpnCWq8VV7M7HQzu83Mruq57Xgzu9nMruj8e3bPfceY2Q1mdp2ZHTrBUz6G4mLNvwHWAgea2dhvurLh6ofA+83swN4bzewJwEmd+yUiqe6gYjmoTDNup8ourdBDS9Xti6lq1WaXoMZbtUPTMAz0OeCwvtsc+Ii779/5910AM1sIvIRifNRhwGlmVnrKKTN7N8V1lM+l6AZ8HPBw4EozO3icRpd90jcCa4CLzWyJmV1iZjdRlM1WAf8yzpOKhGjSg1kbXT5VB6zQQlYdbWojWInIdNz9x8BdA+4aNJv684Gz3H2tuy+hqD4dOOBxw7weeJ67v8Xd/+zuvwYOAr4CfG+cdpcKV53r6DwCeB3wA+BO4PvAPwOPGHY1aclLVd9Sp/3WnEP1CqoflN0NNG0FrTqfv60B7G1UrWJ5/4tM6Y1m9isz+6yZbde5bRfg5p7H3AzsOsYyH+3u5/fe0Alq7wD+apzGlb7yameCrU93/knNdBmcdkw6LcOkZw5OOzVDFWcRDtLkmYV1h7lpg1Vug9hD7hJsYjiDBrNH4T+A93Z+PhH4d+AfhjzWh9w+yIY5isxsN4oC0jzgf9z9R+M0MOjL2pvZMcD7gVPd/Y09tx8P/BOwPcUpkm9w98V1tGHzbRewbvmyOhYtAoQbsGDT4FNF2GqyMtZWsJqGqlYSo0nD9EVL/sBFS/441t+4++3dn83sM8D/dH69heIyNl27dW4bycz2Bc4BHm5mV1LMgHA+0E3zbzGzF7n7OWXbWDpcmdmzKPoj96G43s6GuwB3973KLqvk8x1EEaCupCd5mtnRwFuBw4HrgXcDF5jZvu5+T5VtSF0dk4lWdSmcaWdrn2bOq6arV1WoM2D1Cm1s1ihtBqtYq1bSnlwHsz9xj1144h67bPj9o4uumPVvzOxB7t5NZC8AumcSngucaWYfoegO3Bu4tEQzPgz8AXg7xYD47wDnAf/Yuf8TwNEUAayUUmOuOjOWfpeiPPZw4Drg9xRXi15PMbq+Mma2LXAG8Pf0DGTrTEH/ZuAD7n6Ou19DEbK2ppiLS6RVkx5Uq6iQxDIxZt12nLN5lBUraH/S0NimQpH0mdlZFBdP3tfMfm9mrwU+ZGZXmtmvgEOAtwB0erDOBhZTZJYj+ufnHOIg4G3u/i3gCIrq12nuvr4zn+cnGXOy9LKVq3cBp3ZW4M/Au9z9MjPbhyLdfXecJy3hU8DX3P1HnUDVtSfFZXc2DDhz99Vmtgh4UufvkqFxV9Npo3o1jSoujdNUBStUIQTMtqpWIXUJaryVVMXdXzbg5tNHPP4kiimixrGATvehu68ws3spTtzruouiiFNa2akYHk5RbltPz0Wa3f164HiK8FUJM/snYC+KaxnCzMFoO3f+758p9fae+2QMdeywQjlrsC3THFxVwZpcZROsttQdqKqVSLDGGRQPlK9crQfWuft6M7uDojuw24/5R+Bh4z7xIJ1BZe8HnuLu3a/fxuD5LPoNXPn3nfntDT8fvN/eHLzfPmO3S4Pa89RG9Qqqq2ABWVSxKp3zK9L5rEKqWknzFl11PYuuuqHtZsTuS2a2hiJvzAU+ZWarKLLF3JF/OUDZcHU9xQUMfwD8Anizmf0MuI9icPmScZ94iCcCOwDX9PQGbg481cxeBzyqc9tOzJzLYifg1kELPO7lz62oadKGNge2T2Pawe1VBCxIP2SFFKxirlpVKdYuwTZNO5j94P32mVE4OOmsqkfqJO+LFCGqGzy+POAxXxhngWXD1ZeBfTs/v4diAtFuuLmP6i7cfA4zR/YbxdT311P0od5AEaIOBS4DMLO5wFOAoypqQ1BiHXdV1VmDbZumehVKwIL0xmJVPoFqxMGqiqqVugQ13ipn7v6aqpdZKly5+yd7fr7MzPajuG7PfOCCquaYcvflwIwkYWYrgbu6z2FmpwDHmtl1FGHrOGAFcGYVbchRHVMyhGTa6lVKAQvirmLVMZ6szWCVGl1LUKQw0SSi7v57mpup3ekZT+XuJ5vZPIqzF7cHLgYOdfd7G2qPNGzarsHYVRmwIM6QVdcg/baDlapWImkaO1yZ2QMZMLjL3X9XSYs2Xe7TBtx2AnBCHc83jAa1jy+krsGYq1dQfcCCmYElxKBV91mPsQ5ez43GW0mMyk4iuq2Zfb4zcv5WigHsvf904eYaNTEWIPQdWBXfrts8o6qKrqM6w0B34s0QpnGoux3bb7lFJdtSVauZYu4S1HgrqVrZytUngRcCnwGuBtbU1iKRQE07NUOoFax+TVe0mgx0VQXUtoOViIStbLg6DHh778B2kTKq7BqsYuxVm92DUF3AAmoPWTA8+EwautqsjKUUrHKpWoVeURcZZpwxV9fV1opItDnuqokpGVI/azAUVV3guYkq1jAhdB+WVWV3aghnBmrC0Gq12SWo8VbpKnv5m68Cz6uzIZKuKr/VhjD2qorKQ1UH6arGD6UqtGAVSndgDGcIqmolMStbuToP+JiZbQN8m5kXNATA3X9QZcOkHblUr9ruHoTqKljQbhUrRFUHzlCCVYhVq5gHsovUpWy4+u/O/3sAhw+4f8PFnFOnKRkmE9rYqyqEGLCgmbFYIVOwGi2GqlVTdJag1KVsuHp6ra2QUmK9FE6oqrjuYGgBC/INWXV0j4YwxipkGsg+OY23SlvZy9/8sOZ2SEDq6hpMsXpVlaoDFuQTsuoac1ZVsFLVSiQ/ZQe0A2BmO5jZX5vZ4Wa2oHPbPDPLokswBCpjV6uKg1ZVg5TrqpKkOOi9u051VatSDFZVi71qpX2p1KnsDO1mZh8GbgHOBU4HHtK5+5vAO+tpXphyKOfGUJav6lt4DgEL0ghZda9Dlds/lDMDu1S1CkcOx5Dcla1cHQO8geJ6fk8ArOe+/wGeW3G7JFFVf9tNNWA1EbJiCVpNtTfEYBVqd6DOEBQZreyA9n8ETnT3k8ys/2/+D3hYtc2SUTSwPVxVDHDvqmMcVr/ewBLS2Kymg1/KwSom6hKUVJStXO0KXDTkvj8DW1bTnHjkUNata0eXcvUKqu0OavJstd4KUdPhpq3nrrpKGGKwUtUqLDkcO6R85eoPwH7AhQPuezRwY2UtkixUeeZglaqYngGqr2ABtVex+o0KOZNWuULqiqw6uIY2xgriGmelqpWkpGy4Oht4t5ldTk8Fy8z2Bf4V+HQNbZMRmuoajGXG9iqnZggxYEF7IWuQkELSuOqoBlYZrELuDlTVSoaJ4SSoJpXtFjwBuBZYBPymc9vXgKs6v3+w+qaFT+Xd6YTaPVilOqoZmthyMnWdKBBqsArx8zBMLgdmHTPyUSpcuftK4GkUl775GfB94FLgn4Bnuvua2loorctlx9eryoNcXQFLIau8urZVTsEqhaqVugSlKWW7BXH3+4Avdf5JAFI4a7DqsVchdg9C9V2EXSF1FYaozgAaarCqQ53BKscvb5K+sWZol03lUuaNaQdY5bf2qitYdQ16ViVrpjq3R9WvY9XBKqbuwCa1XbXK5VghhaGVKzO7EXA2ThjqvXf3/G6Au/tetbRQRlL1arBQK1hQXxUL8q5kNREuqw7HMQQrVa1ExjeqcvUjigHsP+r8ux/FfFdLgEuAm4DdgM0790vi6twRhj6eo+qDYN2n7edUyWpqXUMPViISjqGVK3d/TfdnM/tn4EDgSe5+c8/tuwPnUQxyz9bm2y5g3fJlrT1/CtWrOlRZvYK4KlhdvaEjpWpWk8ExxPmrBlHVatRzqUtQmlV2zNXbgeN7gxWAu/8eOB44uuJ2SaBiq15VfcCpo4LV1MG7W+GJtaLVRvvreG3mL5iXfXegSOrKni24K7B6yH1rKLoHRYIUegULmqli9eoPKKFWtdoMgnUFq6rFOIA9p6qV5KlsuLoWeJuZXeDuG44AZjYfeBuwuI7GxSSnrsE6Z20P9bI4/eoKWECjIasrhLAVSkWtrkpiTMFKVavqqEswT2XD1duA7wA3mdl3gNuAnYHnANt0/hepROhnD3bVEbCg+SrWIKOCzjTBK5QANUid3bMxDV6vO1ipaiU5KBWu3P37ZvZY4DjgYIpg9UeKwezvc/fr6mtiPFS9CltsAQvaqWLNJuSANKkYg1WM3YG5UdUqX7OGKzPbgqIydZW7v6L+JonU1z0YU8CCsENWCuo+mSC2YKWqlUg1ypwteB/FRZofUnNbpAJN7lDq3lHWtaOv48BUd7dPk2cV5qCJ7algNZMmDJWczBqu3N2B34CJrgQAACAASURBVAIPrL858cutDKyAtVEdp9hv8hwKWVNpavspWLUrhKpVbscCmansPFcnA+80MwWsCISwY4lBXQeqJgYvK2SNp8lQFVuwaoKqVpKbsmcLPg14APBbM7uYYjB777UGcfdXV9y2aLU9sL1pdQ9ur3N6hjrGYEG947BmPI/GZI3UZACtM1TXGaxUtaqeqlZSNlw9FVgLLAUeBjy0577eizhLIFK7JE6sAQtoNGSBglYbFT0Fq+FUtZIclZ2KYY+a2yGRa2JqhhgDFjRXxdrwfBlWs9rqIq27C1jBatznU9VKwlB2zJWMKYQPWNM7mti/odZ5IGtjEsnuOKNUx2a1vX4xBysRqVfZbkHMbEvgtcAhwPbAncAPgdN7L4kjUqe6L49TdwULmukm3OS5+wJIrFWtEIJiE0G57mClqpVIvUpVrsxsZ+By4GPA44EtgQOATwBXmNlOtbUwYqpe1aPuA0PdB7YQLoXSW/UJIbAME1o7FazKib2KPakQ9vmpMbPTzew2M7uq57Z/M7NrzexXZvb/zGzbnvuOMbMbzOw6Mzu0nVaPNxXDdsBT3X1Pdz+oMw7rKZ3bT66pfVIBBazxNRGwQghZXf0hpukgM+j5QwhTXU29XikEqzaoapW0zwGH9d12PvBId38McD1wDICZLQReAizs/M1pZtbK8Key3YLPBt7h7j/tvdHdf2Zm7wQ+VHnLEpHbtAxNirmLsKvNrsLZhBRu2tJkAE4lWKlqJVVy9x+b2R59t13Q8+slwAs7Pz8fOMvd1wJLzOw3wIHAxQ00dYayiW4r4JYh993SuV8ClmL1CuKvYHWFVsmS5oLVvB22VrCa6jlVtcrca4HvdH7eBbi5576bgV0bbxHlK1fXA68G/nfAfa8ArqusRQnKtXrVxPQMkEYFq6vpaRtkUylVq0DBqgmqWk3+Wvx48Y38+NolE/1tp+fsz+5+5oiHtTIPZ9lw9W/AFzsD179MMUP7g4CXAs8EXlVP86RKbUws2lTAqlv3INhEyAq5qzBlTVcOUwpWIpN66sI9eerCPTf8/oFzfljq78zsNcBzgGf03HwLsHvP77sxvNetVmUnET3DzOYDJwKf6bnrNuB17v7lOhqXklyrV02pu3rV1XQVCxSy6tZGd2xqc1ipaiVNMrPDgLcBh7j76p67zgXONLOPUHQH7g1c2kITy89z5e6fMrPPAvtSXGfwTuDX7r6ursZJ9VKuXqUYsGDmwV9BqxptjW9rMlSl3B0o+TCzsyjm19zBzH4PvIfi7MD7AxeYGcBF7n6Euy82s7OBxcB9wBHuHnS3IACdILW4prYkL5TqlQLW9JoOWF2qZk2nzZMGFKyqfF5VrXLh7i8bcPPpIx5/EnBSfS0qp/T8D2b2aDP7hpktNbN1ZnaHmX3NzPars4GSjlTOIOxq4iyvYbpnF+oMw3La3lYpBqu2hBKsREYpVbkyswOAHwGrKPo0bwN2Bp4HPMfMDnH3X9TWyoTkXL1qUlMVLGivitWlatZgIQTPpsN3k8Eq9+5AVa1klLLdgh8Argae4e4bjiJmtjXwvc79f1V986ROKXcPQvMBC5o5m3AYjc0KI1B1pVytyr07UGQ2ZcPVQcCre4MVgLuvMLMPAV+svGUJC6V61ZZUAxa0X8Xq6g8ZqYatkMJUV8rVKlCwAlWtZHZlw9Vso+1bGY0v02ure7DpgAVkVcXql0rYCjFM9VKwEhEoH64uAY4xs++5+4YjopltBRxNC9ftiV1I1ascAhbkW8UaZFBICS1whR6kerVxYkNOwUpVK4lN2XB1LMWA9iVm9i02ztD+HGA+8Je1tE6Sl0PAgrCqWMOMCjN1Ba+YAtQgbZ0tmvoZgb0UrCRGZWdov9TMngC8GzgM2J5iEtEfACe6+1X1NTFdql61o+mABXGFrEFiD0FVa3OG9TaClboDRcYzzgztVwJ/V2NbsqSA1c71B9sIWBB/yBIFq2afW1UridPQSUTNbDMze96oSULNbL/OY6ye5kku2tiBt9m10uYEpDKZNl+zOdttrWAlEpFRM7S/AvgKMOor9j3AWcCg6emlpJC+EbW5Q2srYClkyShtv0ZtvT8VrDYKaR89m5jamrJR4epVwOfcfcmwB7j7jcBngVdX3C5pUW4BC9ofINz2AVw2FcJrkmOwEknBqHD1OOC8Esv4PnBANc3JV2jfNhSw2hHCAT1n3e0fwmuQa7BS1WpyMbU1daPC1dbAXSWWcVfnsTIlfTA2ajNgKWTlJ6Tt3eZ7UMFqJu2TZVKjwtVS4CEllrF757FB0odjcm3v6Nrc0YcQsCCsSkpqQty2bb7vFKzipmNdWEaFq58Ch5dYxmuAn1TSGgnuA9L2Dk8Ba6MQw0CMQtyGbVdM2w5WIQptXyxxGRWuPgo8w8xOMbP7999pZvc3s1OAZ3QeGyx9SKaTe8AKLWSBgta4Qt5ebb+/QghWbe9j+sV2zIitvTkYOomou19kZv8KfAR4uZmdD9zUufshwKHAAuCt7n5R7S3NSEgTi3a1PYN7GxON9mpr0tEyegODJifdKMQg1avtUAUKViJ1GTlDu7ufYmaXU1yc+W+BuZ27VgE/BD7o7j+utYUVCTGwjBJbe5sQQsACgg1ZkHfQCj1M9VKw6rYhvGAVWxUotvbmYtbL37j7ImCRmW0O7NC5eZm731dryyQ4bVevija0G7Ag7CpWr0FhI6XAFVOY6gohVIGC1TAKKlKVca4tuA64rca21C62alCI7VXAKsRQxRok1sAVY5Dqp2DV24bwglWMFAbDVTpcSTsUsIa1oThAKGRNb1RwaTJ4pRCgBlGoioOCynS0/WbKLlyFGFZiFELAKtrRfhUL0ghZg6QaeJoQSqiCsIJViFWrGINBjG3OyaipGCQQoX6IQtlJhnTgCOmAKu0IbfqOkD4foewzROqWZbgKNayMEmqbQ9lZhnQACe3gKs0I8XUP6XMRyr6iX6j71lFibHNusgxXkqaQDiQQ5sFWqhfq6xzS50HBSnKTbbiK8UMVaptD2nHOXbBNUAcVCPfgK9MJ9XUN7TMQ0v4hBaEeB2SmbMMVxPkmDbXNoe1AQzq4dHUPxiEekKW8kF/D0N73oe0XeoW6Lx0lxjbnKutwFatQP2Ch7UhDO9D0CvkALYOF/pqF9n4PbX/QK9R9qKQju6kY+mlqhmqFMkVDVyjzYQ2T6hQOqQg5THWFFqpAwaoOsbY7V6pcRSrkD1qIO9YQD0C91GUYllheixDf1yF+/kWapnBF2EFllJDbHeIONsQD0SCxHNhTE1vADfH9HOLnvlfI+8xRYm13zoILV2Z2jJn93MyWm9ntZnaumT1ywOOON7NbzGylmV1oZguned5Y37whtzvEHW1oZ1KNEtvBPkYxbuNQ38Mhft57hbyvlPQEF66AQ4BPAk8Eng7cB3zPzLbvPsDMjgbeCvwLcABwO3CBmW3VfHNllFB3uCEenEaJMQSEKuZtGer7NtTPeVfMwSrmtucsuAHt7n5Y7+9m9ipgOfAk4NtmZsCbgQ+4+zmdxxxOEbBeDnxq0ueOdXB76O0ObZB7V+iD3YfpDwUaDD+7GINUr1BDFYQfrGKmYBWvECtX/bahaOddnd/3BHYCzu8+wN1XA4soAliWQv8QhrwDDvnAVUZvJSb2EFGVlLZJyO/PkD/XXaHvGyVNwVWuBvgYcAVwUef3nTv/39b3uNuBXaZ9stCrQKOE3vZQK1gQbxVrkBwrW7EHqEFCDlWgYFW3mNsugYcrM/sIRTXqKe7uJf6kzGNmFXpIGSX0toccsCCtkNU1KHjEGrhSDFH9Qg9VoGBVt5jbLoVgw5WZfRR4MfA0d1/Sc9etnf93Am7uuX2nnvs2OPH0r2/4+eD9F3LI/lOdVCgV6O6YQw9ZKQWsfqNCStvBK4cANYyCVTVyCyc/umIxi65Y3HYzpIeVKwg1y8w+BryIIlj9uu8+A24BPuHuH+jcNpeim/Aod/90z2N9zaKzJm5HyBWg2cTS9pADVlfKIUvCEEOoAgWrJlTR/jkHvwx3twqaU4qZ+cr/+WQly5r/vH9ptO11Ca5yZWanAq8E/gZYbmbdMVYr3P1ed3czOwU41syuA24AjgNWAGdW2ZbQu9hGiaXtoXcTQppdhRIGhSrpFXswlI2CC1fA6ynGTn2/7/bjgfcCuPvJZjYPOBXYHrgYONTd722wncFTwKqWQpZUJZZQBXEFK4UTCUVw4crdS00P4e4nACfU3JxoAsowsbQ/loAFClkyuZhCFShYNSn29stMMcxz1brY3/SxtD+mHTmEexkSCU+M75WYPo+x7OOGib39dTOzI83sKjO72syO7Nz2ADO7wMyuN7PzzWy7ttvZS+EqE7F8eOcu2DaqnTrEeeCUZsT63ojpMxjLvk0mY2aPAv6R4lJ3jwH+2sweCrwDuMDd96EYRvSO9lq5KYWrklL4AMe0DjHt3LtiPZBK9WJ9L8T25SamfdowKaxDzR4OXOLuq919HfAj4IXA/wd8ofOYL1CcBBcMhasx6EPQrJh28r1iPbDK9GJ+7WP7vKWwP05hHRpwNfDUTjfgfOA5wG7ATu7evVLLbRRzXQYjuAHtUq9YBrh3xTDh6DAa+J6PWANVl4KVTGvS12S2CVDd/Toz+xDF9YTvBX4JrOt7jJtZUJN2BjmJaFWmnUR0mJjCyTAxrkOMAaufglY6Yg9UEF+ognSCVZ3r0cYkolUda2dru5m9n+LqLEcCf+nut5rZg4AL3f3hlTSiAuoWnEAKH+4Y1yHGA0G/mLuNpJDKaxjj5ynG/dYgqaxHU8zsgZ3/Hwz8LcWE4ecCh3cecjjwzXZaN5i6BScUW/faIDGuQ8zdhL16D86qZoUvhTDVS8GqPamsR8O+bmYLgLXAEe6+3Mw+CJxtZv8ALKG4FnEwFK4yF2PAgrgmHZ2NglaYUgtUEGeoAgWS3Ln7wQNuuxN4ZgvNKUXhagqxBpN+sa5HKlWsXgpa7UoxUHUpWLUvpXWR0RSuphRrMOkX83qkVMXqpaBVv5TDVFesoQrSCiMprYvMTuGqAjEHk14xr0eKVaxe/SFAYWtyOQSqLgWrMKS0LlKOwpXMEHPAgnSrWP0UtsrLKUx1xRyqQGFE4qdwVZHYQ0mv2Ncl9SrWIIMCRI6BK8cg1U/BKiyprY+Uo3BVodhDSa8U1iWXKtYwqQcuBamZYg9VkF4QSW19pDyFq4qlEEq6ujuGmNcnxyrWKKMCSWjBS+GpnBRCFaQXRFJbHxmPwpXMKoXAqJA1u6rCTDekKRzVT8EqTKmtj4xPl7+pQYofrFTWKZWDUchSuTxMyOYu2DaZ93Iq+xaRXgpXNUlxh5HKOqV0YJK8pPbeTWWf0ivFdZLxKVzVKMUPWUrrlNqBStKV4ns1pX1JV4rrJJPRmKuapTBeqV9q66TxWBKq1AIVpBtAUl0vmYwqVw1I8UOX4jqlWB2QOKX6XkxxvwHprpdMTpUrmVgKUzUMokqWtCXFQNWVagBJdb1kOqpcNSTlD2Cq65Zq9UDCk/p7LdV9hMgwClcNSnkHk/K6pX7gk/bk8N5Ked+Q8rrJdNQt2LDUBoP3SnndQN2FUp3UAxWkHzxSXz+ZjsJVC1IOIamOw+rVe2BU0JKycghUXakHj9TXT6anbsGWpP7hTH39unLo1pHp5PYeSf2zn/r6STVUuWpRyhUsSH/9eqmaJb1yClNdOYSOHNZRqqFw1bLUA0gO3YT9NDYrXzmGKsgjdOSwjlIdhasApB6wII917KdqVh5yDVRdOYSOHNZxWptt84C2mxAUhatA5BA+cljHYRS00pJ7oIJ8Akcu6ynVUrgKSA7hI8duwn4KWnFSoNool8CRy3pK9RSupBU5BMky+g/YClthUaCaKaewkdO6SvUUrgKTU+hQFWtTqmq1S2FquJzCRk7rKvVQuApQTgEL8lvfslTVqp/C1OxyCxq5ra/UQ+EqULkFDlWxZqewNT2FqfHkFjRyW1+pj8JVwHILWJDnOk9qUFBQ4NpIQWpyOYaMHNdZ6qNwFbgcw4aqWJMbFihSDl0KUdXKMWTkuM5SL4WrCOQYsCDf9a7DbAEk5PCl8NSMXANGrust9VK4ikSu1Zxc17tp0waYUeFM4ShsOYeLnNdd6qVwFZlcqzkKWWFTgIpTzuEi53WX+m3WdgNkfDnvFHJed5GqbL7tgqw/SzmvuzRD4SpSOe8ccj8wiExKn528953SHIWriOW+k9CBQqQcfVYK2gbSFIWryGlnoQOHyCj6bBS0HaRJClcJ0E6joJAlspE+DxtpO0jTFK4SoZ3HRjqoSM70/p9J20LaoKkYEpLrNA3DaPoGyYlCxEzaHtImhavEKFBsSttEUqYQsSltE2mbugUTpZ3LptRdIinR+3kwbRMJgSpXCVM34WCqZEmsFBxG0/aRUKhylTjtbIbTN3+Jhd6rs9P2SZeZbWdmXzeza81ssZk9wcweYGYXmNn1Zna+mW3Xdjt7KVxlQDud0XTgklDpvTk7baMsfAz4jrs/Avj/27vzqDmqOo3j34cAsiURRALM4CCjoDgwHBYlAgEVwi4OyiIuweEgOoBnVEYUHc0oruOwiLjAGYkgo2wqAgKBKCAQAUElhlUhmgghJEAgBImY3/xxb4dKpd+83e9bvT+fc+q8b9++dev2reqqX9+6VbU9cB/wceC6iNgamJFfdw2fFhwQPhU2vOIO2u1kneRgoTFup/4naTywR0RMAYiIF4DFkt4K7JmzfRe4gS4KsNxzNWC8M2qMfw1bu9W2OW93jXE7DYxXAo9LOk/SXZLOlbQ+MCEiHst5HgMmdK6Kq3LP1QDyQPfGuTfLWskBwsi43brPWjvs26qi1wR2BE6IiDsknUGphyoiQlK0qgIj4eBqQDnAap4DLauKg4ORcbt1p4hQC4ufB8yLiDvy60uBTwDzJW0aEfMlbQYsaGEdmubTggPMpyBGzm1nzfJpv9Fxuw2miJgPzJW0dU7aG5gNXAFMyWlTgB93oHpDcs+VuRdrFNybZavjgKAabsfGrTFuo05XoRVOBC6UtDbwB+B9wBjgYknHAHOAwztXvVU5uDLAAVYVHGgZOBCoktuyOX0aWBERvwV2qfPW3u2uS6P6PrhaY9xGLH/6iU5Xoyf4dg3VKR8U3Kb9zUFA9dym1sv6Priy5rkXq3ru1eovPvC3ltu3ef3aa9WrBiK4cu9V89yL1Tru1epNPuC3ntt4ZBxYdZ+BCK7AAdZIuRer9RxsdScf6NvL7T0yDqy608AEV+AAa6Tci9VeDrbazwf2znHbj5wDq+41UMEVOMAaDfdidUa9g4/Xw8j5YN49vC5GzoFVdxu44AocYI2Ge7G6w1AHJa+Xlfng3Z28XkbHgVX3G8jgChxgjZZ7sbrT6g5a/bq+fKDuLV5fo+PAqjcMbHAFDrBGy71YvaWRg1o3rUsfhPuL1+foObDqHQMdXIEDrCq4F6t/+ABoreDtavQcWPWWgQ+uwAFWFdyLZWZlDqqq4cCq96zR6Qp0C2+81fDO1MzGjH+Z9wUV8bGpNzm4KvBGXA3vWM0Gl7/71fExqXf5tGCJTxFWx6cKzQaHg6pqObDqbe65qsMbdbW80zXrX+6prp6PQb3PwdUQvHFXyztgs/7j73T1fOzpDz4tuBo+RVg9nyo0630OqlrDgVX/cHA1DAdYreEgy6z3OKhqHQdW/aVnTwtK+jdJD0t6TtKvJO3eqmV5o28dny40637+nraWjzH9pyeDK0lHAGcApwI7ALcCV0vaolXLbNfGf+Ov72nLcrpNO3feN816oC3LGWRu4/ZodTs7qGr9PtmBVX/qyeAK+AhwXkT8b0TcHxEfAh4FPtjKhbbjS3DTgAZXNe3Ymd8068GWlm9u43ZpVTs7qHpRK/fJDqz6V88FV5LWBnYEppfemg68sdXL95ehPbxzN2s/f+/ax8eS/taLA9o3BsYAj5XSFwCbtqMCtS+FB7q3nge+m7WeA6r2cVA1GBQRna5DUyRtDswDJkXEzYX0TwNHRcRrCmm99eHMzMwqEBHqdB0GWS/2XC0E/gZMKKVPII27WsEbl5mZmbVbz425iohlwJ3A5NJb+5CuGjQzMzPrmF7suQI4DbhA0u2kgOoDpPFW3+porczMzGzg9WRwFREXS3oZ8ClgM2AWcEBEzO1szczMzGzQ9dyAdjMzM7Nu1nNjrvqZkqslLZf09tJ7G0q6QNJTeTpf0vhO1bXX5PY7S9K9kpZK+pOkb0jaqE4+t/MotPPRVP1O0ick3SFpsaQFkn4i6XV18k2V9Oe8bf9c0radqG8/yG2+XNJZpXS3sTXMwVV3+SjpSkiAcpfi/5Ee9bMvsB/pRqoXtK9qPW/zPP0H8E/Au4FJwPdL+dzOo9CJR1P1uT2BrwMTgTcDLwDXS9qwlkHSyaSnVpwA7EK65991kjZof3V7m6RdgWOBuynsg93G1iyfFuwSknYBLgN2It0g9R0R8cP83muB2cBuETEzp+0G/AJ4TUT4QW4jIGl/4EpgfEQscTuPnqTbgN9ExHGFtAeASyPilM7VrD9IWh9YDBwSEVdJEvAI8LWI+GLOsw7p4H9SRJzTudr2ltxDfSdwDDAVmBURH3Ib20i456oLSBpL6jE5NiIer5NlIrCkdsDPbgWeze/ZyIwHngeW5tdu51Ho9KOpBsQ40n77yfz6laR7/K1o84j4C3ATbvNmnQNcEhE3AsV7JLqNrWk9ebVgH/oW8NOIuHaI9zcFVgq6IiIkte2RP/1G0kuBzwHnRMTynOx2Hp2OP5pqAJwJ/Bqo/QCotWu9Nt+8XZXqdZKOBbYCjspJxVM6bmNrmnuuWkTSqXlQ5OqmPSW9B9ge+Fier/aLyXeXb0CD7TypNM8GwBXAXHK7m3U7SaeRekreHo2N5/CYjwZI2gb4PPCuiKiNeRWN7YPdxlaXe65a53Tg/GHyzAWOBrYFlrwYVwFwkaRbI2ISMB94efHNHIRtkt8bZI22M7AisPopsBw4KN/xv8btPDoNP5rKmiPpdOBw4E0RMafwVm27nEB65iqF195mGzOR1Os6u7APHgPsIek40gUw4Da2Jji4apGIWAQsGi6fpE8C/11MIt0U9aPA5TltJrCBpImF8UATgfUZ8Ef+NNrOsGJs29WkX5v7R8TSUha38yhExDJJtUdTXVZ4ax/gks7UqvdJOhM4jBRYlS+qeJh0gJ9MGoxdG2y9O3BSO+vZw34E3F54LeA84AHgC8CDuI2tSQ6uOiwiHiFdibJC/vU0t/YLNSLulXQN8G1J7yd9+b8NXBERD7a3xr0pB1bTgbHA24CxOQ1gUUT81e1cCT+aqkKSzibdNuRtwGJJtfE/z0TEs3lM4BnAKZLuIwUCnwKeIV0kY8OIiMWkKzBXkLQUeDIi7smv3cbWFAdXveMo4CygNuj9ctI9V6wxOwFvIPVaFX/9B/Am0pU/4HYeFT+aqnIfJG2jM0rpU4HPAkTEVyStC5wNbAj8EpgcEc+2sZ79JiiMp3IbW7N8nyszMzOzCvlqQTMzM7MKObgyMzMzq5CDKzMzM7MKObgyMzMzq5CDKzMzM7MKObgyMzMzq5CDKzMzM7MKObiyriVpoqSLJf1Z0vOSFkqaLuk9krpi25U0TdLDna7HUCQdnR9e/YqKypsj6YIqyhpmOVvmer+31ctaTR12kDRV0oYjnL/2GaZUXbfScsZKelTSIRWVt07+zh1RRXlmg6grDlBmZZL+HbgZeCnwMeAtwPtId1f/FnBg52q3ikG6E+9Kd65uoUeAXYGr2rCsoewAfJp0R+7RaHV7fRyYFxGXD5uzARHxF+DzwJckrV1FmWaDxsGVdR1Jk0jPqDsrIiZHxIURcXNEXBERJwCvA+a0qS6StNZw2dpRl0FQa++IWBYRt+cHc3da165fSesDxwPfqLjo84GXA0dWXK7ZQHBwZd3oZGAhqcdqFRExJyJm1V5Ler2k6yU9I2lJ/n+X8nyS3i3pt5Kek/S4pPMLD8Kt5Zkj6QJJ/5of0vo8cEB+7y2S7srz/z4/3HkVktaT9GVJD+fTmQ9JOkX5idw5z175lNHBkr6e6/N4Xvb4UnknSJopaZGkJ/P/B9RZ7laSrpL0rKQF+WGzL6mT70hJP8t5nsmfqZnTb8pl3Jvb+w5Ju9XJNOL2Lp8WLJzerDd9plDeNpJ+lNtpaW6rfUvLnJrne1Vur2dyPf6zto4kHQ18J8/yYGFZr2hmnTTQkG/P5W5f570bJM0cpojDgXWBi0vzTpM0V9IuuW5LJd0n6cD8/smS/ijpqdxeGxfnj4glwBVA3W3czIYREZ48dc0EjAGWAt9rMP/2wHPAHcChebo9l7F9Id/7geWkp9jvBxwDPAbcD6xfyPcwMA+4GziC9FDnrYDXkg78vwDeSjqo3QP8CXioMP+aOc9C4EN5/lNyHb9ayLdXrs9DwJnA3qQHRC8FppU+41eBY4E3A/uQHiy9HNi3kGdt4A+57lNIAeHlwNyc9xWFvKfkZU3OZf4XsAw4roH2npOn23JbHwjcBTwJjK+wvbfM878359sYeH1p+lrOc1jOsznwOPB70gO4DwKuBl4A9issc2qebxbw4dwGZ+S0owvL+2xOO7SwzLWbWCcrfYbVbO/zgLNL6a8Zbt6c7yLg9jrp04DFwGzgaGBf0sPJn8t1/QmwP+lU+2LgojplHA/8FRjb6f2CJ0+9NnW8Ap48FSdgQj6ofL7B/JcCTwDjCmljgUXAZfn1mHxgn1Gad7e8rBMLaXOAJcAmpbwXAguAdQtpf08KuIrB1XtymbuX5j8l5904v94r5zuvlO8s4LnVfN41SAHctcCPC+nH5vJeX0gT8DvgbxSCqyHKOxf4TQPtPSe3bTGQ2ikv+50VtvdqA5NcVjlg/WoOBrYqfb77gDsLaVNz2VNKZd4NXFt4fXTOt1W9OjSwTlb7GQr5Bve2KgAABbdJREFUPgM8BaxXSDstt/NLhpn3IeA7ddKnlbdDYLucdi+gQvr/kIJrlcrYI+ffs5HvoidPnl6cfFrQet0k4MqIeLqWEBHPkH6Z75mTtiGNH7mwOGNE3AL8sZCv5pcRsaCUNhH4aUQ8V5h/HnBLKd9+ucyZktasTcB1wFqkQdpF5QHbvwNeImmTWoKknSRdKWk+KXhYRuot2bpUvz9FxO2F+gVwCaUxQ5JeLen7kublspaRepaK5a3OzIhYXKozwBb5bxXtPSRJWwI/Aq6JiJMKb03KdXuosMzlwA+AHSRtUCqq3PazgYauqmxwnTTqHGA94J257HVIvY/nR8Tzw8y7CSkIq2dJRNxceH1//nt93jaK6WsCm5XmX5j/boqZNcXBlXWbRaQeiX9oMP+GwKN10h/jxau8Nsp/h8sH6cquevk2zXnLFrBy8LIJqe61A25tui2X/bLS/E+UXtcOpusASNoCmEG6avIEUhC1C3BNLU+22RD1WyktBxjXkXoxTgZ2B3YmjS9aZ5W5VxXlOhcCgNr8VbR3XZLGAVeSTsceVXp7oyHKmk9aR+Wr/uq1/bBt0MQ6aUhEPEo6hfuBnHRYruu3my2r5KnScpblf58s5aulN113M6tvzU5XwKwoIl6QdAMwWdLahQPCUJ5g1V/ckIKhJwp5WE2+O8rVqJPvUer/gp9Qyr+QNI7osCHq+8ch0oeyHzAOODwiHqklKl0lVq7ftkPUr2giqXdm94i4tVDecFdENqOK9l6FpDGkMUbjgH2KvYjZotUsM1g1qBipRtdJM74JXC9pR+A44KaIuK+B+R5j1YB9RZVGUR9I484gBadm1gT3XFk3+hLpgPGVem9KeqWk7fLLG0lXl21QeH8scDBwQ066n3QQOrJUzhtJgcYNDG9mXs56hfm3II39KbqGdHrs2Yi4q87U7K0Fast7obDcress91ZgC0lvKORbgzTwvhi81CtvQ+AQqrsfUxXtXc9ppM99cO7tKbsR2FXSil7PHJAdAdwV6Qq44RTboNYjt14pT6PrpGER8TNSu50OvJF0L7dG/Ar456GKHWl9su1JY67uGmU5ZgPHwZV1nYj4BfAR4ESlO7IfJWkPSW+VdCbpKq8tc/bPkQ52MyQdKulQ4HrSKY7P5vL+RroZ5N75sv/9JB0D/JB0U9LvFBY/1K/9U0m9FdMlHSLpcNIA5vmleS4kBTozJH1Y6fYN++dL96+VtG6TzXEd6SB+vqTJSnf7vpbUA1Zc7ndJg5t/KGlKvi3Aj0mD+4v5bgGeBs6WdED+HDeSrrJrpKdj2DwVtffKC5WOBE4kDfhfV9KuhenvcrbTSafCrpP0TkkHkW4n8Crgk40sp1Sf2fnv8UpPC9g59/A1uk6a9U3SIPLHgcsanGc6sF0+XVo22p6r3YHb8hhGM2uCgyvrShFxJmnn/hTpKrAZwHmkwdLvJ427IdL9rvYiBQzfJd388GnSFU6zCuWdS7qSbztS0PFl0gFxz9Lppbq/9vMpmgNIgdxFwBdIB/MZxXki4gXSZe/n5npeBXwvL/sWXhzfMuSySuXdA7yLNI7rcuAk0lipm0r5/koaUP0b0g0lp5FuzXBqKd9C4F9IV/RdSroT9zm5jo30dDTUGzLa9q5jm/z3E6TgtTgdk5f5KGmbmU0KVC4hjYs6MCKml5ZZb7krpUfE3aQrCw8m3V7jNmCzRtfJCFya/07L67MRPyCNUSyfhm72Tvor5c09wQeRtmMza5JWvmjEzMw6QdKxpNOBry5e8djAfF8kjUHbucK6fJAUMG7TwBWLZlbi4MrMrIMkbQv8I+nqwFsj4h1Nzr8B8CDwgajg+YL5VhAPAidFxEWjLc9sEDm4MjPrIEk/Jw1ivwU4KiJ8dZ5Zj3NwZWZmZlYhD2g3MzMzq5CDKzMzM7MKObgyMzMzq5CDKzMzM7MKObgyMzMzq9D/AygiMNk5IlHsAAAAAElFTkSuQmCC"/>
          <p:cNvSpPr>
            <a:spLocks noChangeAspect="1" noChangeArrowheads="1"/>
          </p:cNvSpPr>
          <p:nvPr/>
        </p:nvSpPr>
        <p:spPr bwMode="auto">
          <a:xfrm>
            <a:off x="230981" y="7940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- Análise da susceptibilidade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9" y="1524000"/>
            <a:ext cx="7352711" cy="480085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309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Conclusões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6889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00" y="1736646"/>
            <a:ext cx="82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Modelagem: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Implementar em linguagem Python o cálculo do campo magnético e da anomalia de campo total aproximada gerado pelos elipsoides.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690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1846" y="312741"/>
            <a:ext cx="7886700" cy="638175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537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841408" y="3226059"/>
            <a:ext cx="2235542" cy="645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269A-19E7-4D60-8071-D0C1E4393C74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5368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9282</TotalTime>
  <Words>1096</Words>
  <Application>Microsoft Office PowerPoint</Application>
  <PresentationFormat>Apresentação na tela (4:3)</PresentationFormat>
  <Paragraphs>390</Paragraphs>
  <Slides>91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Calisto MT</vt:lpstr>
      <vt:lpstr>Cambria Math</vt:lpstr>
      <vt:lpstr>Georgia</vt:lpstr>
      <vt:lpstr>Gill Sans MT</vt:lpstr>
      <vt:lpstr>Times New Roman</vt:lpstr>
      <vt:lpstr>Wingdings</vt:lpstr>
      <vt:lpstr>Wingdings 2</vt:lpstr>
      <vt:lpstr>Classic</vt:lpstr>
      <vt:lpstr>Civic</vt:lpstr>
      <vt:lpstr>Equação</vt:lpstr>
      <vt:lpstr>Apresentação do PowerPoint</vt:lpstr>
      <vt:lpstr>Introdução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Introdução</vt:lpstr>
      <vt:lpstr>Apresentação do PowerPoint</vt:lpstr>
      <vt:lpstr>Metodologia – Modelagem</vt:lpstr>
      <vt:lpstr>Metodologia – Modelagem</vt:lpstr>
      <vt:lpstr>Metodologia – Modelagem</vt:lpstr>
      <vt:lpstr>Introdução</vt:lpstr>
      <vt:lpstr>Introdução</vt:lpstr>
      <vt:lpstr>Introdução</vt:lpstr>
      <vt:lpstr>Introdução</vt:lpstr>
      <vt:lpstr>Introdução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– Modelagem</vt:lpstr>
      <vt:lpstr>Metodologia - Implementação Computacional</vt:lpstr>
      <vt:lpstr>Metodologia - Implementação Computacional</vt:lpstr>
      <vt:lpstr>Metodologia - Implementação Computacional</vt:lpstr>
      <vt:lpstr>Metodologia - Implementação Computacional</vt:lpstr>
      <vt:lpstr>Resultados da modelagem</vt:lpstr>
      <vt:lpstr>Resultados Modelagem – Funções dos Elipsoides</vt:lpstr>
      <vt:lpstr>Resultados Modelagem – Fatores de desmagnetização elipsoide triaxial</vt:lpstr>
      <vt:lpstr>Resultados Modelagem – Fatores de desmagnetização elipsoide triaxial</vt:lpstr>
      <vt:lpstr>Resultados Modelagem – Fatores de desmagnetização elipsoide prolato</vt:lpstr>
      <vt:lpstr>Resultados Modelagem – Fatores de desmagnetização elipsoide oblato</vt:lpstr>
      <vt:lpstr>Resultados Modelagem – Comparação Triaxial x Esfera</vt:lpstr>
      <vt:lpstr>Resultados Modelagem – Comparação Triaxial x Esfera</vt:lpstr>
      <vt:lpstr>Resultados Modelagem – Comparação Triaxial x Prolato</vt:lpstr>
      <vt:lpstr>Resultados Modelagem – Comparação Triaxial x Prolato</vt:lpstr>
      <vt:lpstr>Resultados Modelagem – Comparação Triaxial x Oblato</vt:lpstr>
      <vt:lpstr>Resultados Modelagem – Comparação Triaxial x Oblato</vt:lpstr>
      <vt:lpstr>Resultados Modelagem – Anisotropia de forma</vt:lpstr>
      <vt:lpstr>Resultados Modelagem – Anisotropia de forma</vt:lpstr>
      <vt:lpstr>Metodologia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Modelagem – Análise de susceptibilidade</vt:lpstr>
      <vt:lpstr>Resultados da análise de susceptibilidade</vt:lpstr>
      <vt:lpstr>Resultados - Análise da susceptibilidade</vt:lpstr>
      <vt:lpstr>Resultados - Análise da susceptibilidade</vt:lpstr>
      <vt:lpstr>Conclusões</vt:lpstr>
      <vt:lpstr>Conclusões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</dc:title>
  <dc:creator>Diego</dc:creator>
  <cp:lastModifiedBy>Diego Taka</cp:lastModifiedBy>
  <cp:revision>414</cp:revision>
  <dcterms:created xsi:type="dcterms:W3CDTF">2013-11-08T17:01:56Z</dcterms:created>
  <dcterms:modified xsi:type="dcterms:W3CDTF">2017-03-23T10:36:58Z</dcterms:modified>
</cp:coreProperties>
</file>